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24"/>
  </p:notesMasterIdLst>
  <p:sldIdLst>
    <p:sldId id="256" r:id="rId2"/>
    <p:sldId id="257" r:id="rId3"/>
    <p:sldId id="260" r:id="rId4"/>
    <p:sldId id="304" r:id="rId5"/>
    <p:sldId id="265" r:id="rId6"/>
    <p:sldId id="311" r:id="rId7"/>
    <p:sldId id="314" r:id="rId8"/>
    <p:sldId id="315" r:id="rId9"/>
    <p:sldId id="305" r:id="rId10"/>
    <p:sldId id="310" r:id="rId11"/>
    <p:sldId id="312" r:id="rId12"/>
    <p:sldId id="313" r:id="rId13"/>
    <p:sldId id="316" r:id="rId14"/>
    <p:sldId id="306" r:id="rId15"/>
    <p:sldId id="317" r:id="rId16"/>
    <p:sldId id="318" r:id="rId17"/>
    <p:sldId id="319" r:id="rId18"/>
    <p:sldId id="320" r:id="rId19"/>
    <p:sldId id="308" r:id="rId20"/>
    <p:sldId id="321" r:id="rId21"/>
    <p:sldId id="309" r:id="rId22"/>
    <p:sldId id="258" r:id="rId23"/>
  </p:sldIdLst>
  <p:sldSz cx="9144000" cy="5143500" type="screen16x9"/>
  <p:notesSz cx="6858000" cy="9144000"/>
  <p:embeddedFontLst>
    <p:embeddedFont>
      <p:font typeface="Squada One" panose="02020500000000000000" charset="0"/>
      <p:regular r:id="rId25"/>
    </p:embeddedFont>
    <p:embeddedFont>
      <p:font typeface="Fira Sans Extra Condensed Medium" panose="02020500000000000000" charset="0"/>
      <p:regular r:id="rId26"/>
      <p:bold r:id="rId27"/>
      <p:italic r:id="rId28"/>
      <p:boldItalic r:id="rId29"/>
    </p:embeddedFont>
    <p:embeddedFont>
      <p:font typeface="Fira Sans Condensed Medium" panose="02020500000000000000" charset="0"/>
      <p:regular r:id="rId30"/>
      <p:bold r:id="rId31"/>
      <p:italic r:id="rId32"/>
      <p:boldItalic r:id="rId33"/>
    </p:embeddedFont>
    <p:embeddedFont>
      <p:font typeface="Roboto Slab Light" panose="02020500000000000000" charset="0"/>
      <p:regular r:id="rId34"/>
      <p:bold r:id="rId35"/>
    </p:embeddedFont>
    <p:embeddedFont>
      <p:font typeface="Fira Sans Extra Condensed" panose="02020500000000000000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95B7CE-7FA8-43C1-95C8-5B1608AD07A1}">
  <a:tblStyle styleId="{0995B7CE-7FA8-43C1-95C8-5B1608AD07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40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812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055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99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83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465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093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4713f6f7e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4713f6f7e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057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35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161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486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697175" y="13202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0" y="1693175"/>
            <a:ext cx="9144000" cy="3450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 rot="10800000">
            <a:off x="1654675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 rot="10800000">
            <a:off x="3968125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5"/>
          <p:cNvCxnSpPr/>
          <p:nvPr/>
        </p:nvCxnSpPr>
        <p:spPr>
          <a:xfrm rot="10800000">
            <a:off x="6258550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>
            <a:spLocks noGrp="1"/>
          </p:cNvSpPr>
          <p:nvPr>
            <p:ph type="ctrTitle"/>
          </p:nvPr>
        </p:nvSpPr>
        <p:spPr>
          <a:xfrm>
            <a:off x="1716227" y="2431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1716225" y="28460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2" hasCustomPrompt="1"/>
          </p:nvPr>
        </p:nvSpPr>
        <p:spPr>
          <a:xfrm>
            <a:off x="1716237" y="20815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5"/>
          <p:cNvSpPr txBox="1">
            <a:spLocks noGrp="1"/>
          </p:cNvSpPr>
          <p:nvPr>
            <p:ph type="ctrTitle" idx="3"/>
          </p:nvPr>
        </p:nvSpPr>
        <p:spPr>
          <a:xfrm>
            <a:off x="4013602" y="24276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4"/>
          </p:nvPr>
        </p:nvSpPr>
        <p:spPr>
          <a:xfrm>
            <a:off x="4013596" y="28407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5" hasCustomPrompt="1"/>
          </p:nvPr>
        </p:nvSpPr>
        <p:spPr>
          <a:xfrm>
            <a:off x="4013612" y="20781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5"/>
          <p:cNvSpPr txBox="1">
            <a:spLocks noGrp="1"/>
          </p:cNvSpPr>
          <p:nvPr>
            <p:ph type="ctrTitle" idx="6"/>
          </p:nvPr>
        </p:nvSpPr>
        <p:spPr>
          <a:xfrm>
            <a:off x="6310977" y="24276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7"/>
          </p:nvPr>
        </p:nvSpPr>
        <p:spPr>
          <a:xfrm>
            <a:off x="6310975" y="28407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8" hasCustomPrompt="1"/>
          </p:nvPr>
        </p:nvSpPr>
        <p:spPr>
          <a:xfrm>
            <a:off x="6310987" y="20781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ctrTitle" idx="9"/>
          </p:nvPr>
        </p:nvSpPr>
        <p:spPr>
          <a:xfrm>
            <a:off x="723600" y="600200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ctrTitle" idx="13"/>
          </p:nvPr>
        </p:nvSpPr>
        <p:spPr>
          <a:xfrm>
            <a:off x="1716227" y="38545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4"/>
          </p:nvPr>
        </p:nvSpPr>
        <p:spPr>
          <a:xfrm>
            <a:off x="1716225" y="42695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15" hasCustomPrompt="1"/>
          </p:nvPr>
        </p:nvSpPr>
        <p:spPr>
          <a:xfrm>
            <a:off x="1716237" y="35050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5"/>
          <p:cNvSpPr txBox="1">
            <a:spLocks noGrp="1"/>
          </p:cNvSpPr>
          <p:nvPr>
            <p:ph type="ctrTitle" idx="16"/>
          </p:nvPr>
        </p:nvSpPr>
        <p:spPr>
          <a:xfrm>
            <a:off x="4013602" y="3851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7"/>
          </p:nvPr>
        </p:nvSpPr>
        <p:spPr>
          <a:xfrm>
            <a:off x="4013596" y="42642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18" hasCustomPrompt="1"/>
          </p:nvPr>
        </p:nvSpPr>
        <p:spPr>
          <a:xfrm>
            <a:off x="4013612" y="35016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/>
          <p:cNvSpPr txBox="1">
            <a:spLocks noGrp="1"/>
          </p:cNvSpPr>
          <p:nvPr>
            <p:ph type="ctrTitle" idx="19"/>
          </p:nvPr>
        </p:nvSpPr>
        <p:spPr>
          <a:xfrm>
            <a:off x="6310977" y="38511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20"/>
          </p:nvPr>
        </p:nvSpPr>
        <p:spPr>
          <a:xfrm>
            <a:off x="6310975" y="42642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 idx="21" hasCustomPrompt="1"/>
          </p:nvPr>
        </p:nvSpPr>
        <p:spPr>
          <a:xfrm>
            <a:off x="6310987" y="35016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6_1_1"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6_1_1_2"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>
            <a:off x="2081097" y="433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_1_1_1_1"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2" name="Google Shape;162;p1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1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3"/>
          <p:cNvSpPr/>
          <p:nvPr/>
        </p:nvSpPr>
        <p:spPr>
          <a:xfrm flipH="1">
            <a:off x="-75" y="0"/>
            <a:ext cx="8240100" cy="46473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3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2" name="Google Shape;192;p23"/>
          <p:cNvSpPr txBox="1">
            <a:spLocks noGrp="1"/>
          </p:cNvSpPr>
          <p:nvPr>
            <p:ph type="ctrTitle" idx="2"/>
          </p:nvPr>
        </p:nvSpPr>
        <p:spPr>
          <a:xfrm>
            <a:off x="6176575" y="1805275"/>
            <a:ext cx="1305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1_1_2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 flipH="1">
            <a:off x="-225" y="0"/>
            <a:ext cx="7932000" cy="46473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6" name="Google Shape;196;p2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69475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1" name="Google Shape;21;p3"/>
          <p:cNvCxnSpPr/>
          <p:nvPr/>
        </p:nvCxnSpPr>
        <p:spPr>
          <a:xfrm>
            <a:off x="5954850" y="0"/>
            <a:ext cx="0" cy="316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7_2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3350450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2" hasCustomPrompt="1"/>
          </p:nvPr>
        </p:nvSpPr>
        <p:spPr>
          <a:xfrm>
            <a:off x="89196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8" name="Google Shape;28;p4"/>
          <p:cNvCxnSpPr/>
          <p:nvPr/>
        </p:nvCxnSpPr>
        <p:spPr>
          <a:xfrm>
            <a:off x="3189625" y="0"/>
            <a:ext cx="0" cy="316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7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5942275" y="-7350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900600"/>
            <a:ext cx="6561900" cy="4242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 hasCustomPrompt="1"/>
          </p:nvPr>
        </p:nvSpPr>
        <p:spPr>
          <a:xfrm>
            <a:off x="89196" y="34377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35" name="Google Shape;35;p5"/>
          <p:cNvCxnSpPr/>
          <p:nvPr/>
        </p:nvCxnSpPr>
        <p:spPr>
          <a:xfrm>
            <a:off x="3189625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7_2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flipH="1">
            <a:off x="300" y="-7350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flipH="1">
            <a:off x="2582575" y="900600"/>
            <a:ext cx="6561900" cy="4242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2" name="Google Shape;42;p6"/>
          <p:cNvCxnSpPr/>
          <p:nvPr/>
        </p:nvCxnSpPr>
        <p:spPr>
          <a:xfrm>
            <a:off x="5954850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7_2_1_1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flipH="1">
            <a:off x="5942100" y="318625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 flipH="1">
            <a:off x="197072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70167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9" name="Google Shape;49;p7"/>
          <p:cNvCxnSpPr>
            <a:stCxn id="44" idx="0"/>
          </p:cNvCxnSpPr>
          <p:nvPr/>
        </p:nvCxnSpPr>
        <p:spPr>
          <a:xfrm>
            <a:off x="4572000" y="-7350"/>
            <a:ext cx="8700" cy="3781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7_2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 flipH="1"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0" y="318625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/>
          </p:nvPr>
        </p:nvSpPr>
        <p:spPr>
          <a:xfrm>
            <a:off x="472407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 hasCustomPrompt="1"/>
          </p:nvPr>
        </p:nvSpPr>
        <p:spPr>
          <a:xfrm>
            <a:off x="181372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56" name="Google Shape;56;p8"/>
          <p:cNvCxnSpPr>
            <a:stCxn id="51" idx="0"/>
          </p:cNvCxnSpPr>
          <p:nvPr/>
        </p:nvCxnSpPr>
        <p:spPr>
          <a:xfrm flipH="1">
            <a:off x="4563300" y="-7350"/>
            <a:ext cx="8700" cy="3781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Title + text">
  <p:cSld name="CUSTOM_8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ONLY_1_1">
    <p:bg>
      <p:bgPr>
        <a:noFill/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rgbClr val="00AE9D">
              <a:alpha val="7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rgbClr val="3D85C6">
              <a:alpha val="5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/>
          </p:nvPr>
        </p:nvSpPr>
        <p:spPr>
          <a:xfrm>
            <a:off x="3043625" y="600200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2"/>
          </p:nvPr>
        </p:nvSpPr>
        <p:spPr>
          <a:xfrm>
            <a:off x="642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642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3"/>
          </p:nvPr>
        </p:nvSpPr>
        <p:spPr>
          <a:xfrm>
            <a:off x="3690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4"/>
          </p:nvPr>
        </p:nvSpPr>
        <p:spPr>
          <a:xfrm>
            <a:off x="3690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5"/>
          </p:nvPr>
        </p:nvSpPr>
        <p:spPr>
          <a:xfrm>
            <a:off x="6738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6"/>
          </p:nvPr>
        </p:nvSpPr>
        <p:spPr>
          <a:xfrm>
            <a:off x="6738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7" r:id="rId14"/>
    <p:sldLayoutId id="2147483669" r:id="rId15"/>
    <p:sldLayoutId id="214748367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subTitle" idx="1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atinLnBrk="1"/>
            <a:r>
              <a:rPr lang="en-US" altLang="zh-TW" sz="1100" i="1" dirty="0"/>
              <a:t>105071014 </a:t>
            </a:r>
            <a:r>
              <a:rPr lang="zh-TW" altLang="zh-TW" sz="1100" i="1" dirty="0"/>
              <a:t>蘇柏庄</a:t>
            </a:r>
          </a:p>
          <a:p>
            <a:r>
              <a:rPr lang="en-US" altLang="zh-TW" sz="1100" i="1" dirty="0"/>
              <a:t>104071005 </a:t>
            </a:r>
            <a:r>
              <a:rPr lang="zh-TW" altLang="zh-TW" sz="1100" i="1" dirty="0"/>
              <a:t>黃鈺庭</a:t>
            </a:r>
          </a:p>
        </p:txBody>
      </p:sp>
      <p:sp>
        <p:nvSpPr>
          <p:cNvPr id="394" name="Google Shape;394;p52"/>
          <p:cNvSpPr txBox="1">
            <a:spLocks noGrp="1"/>
          </p:cNvSpPr>
          <p:nvPr>
            <p:ph type="ctrTitle"/>
          </p:nvPr>
        </p:nvSpPr>
        <p:spPr>
          <a:xfrm>
            <a:off x="1560235" y="1320225"/>
            <a:ext cx="675374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5400" b="1" dirty="0"/>
              <a:t>VIX Futures Prediction with Deep Learning Model-LSTM</a:t>
            </a:r>
            <a:endParaRPr lang="zh-TW" altLang="zh-TW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9"/>
          <p:cNvPicPr preferRelativeResize="0"/>
          <p:nvPr/>
        </p:nvPicPr>
        <p:blipFill rotWithShape="1">
          <a:blip r:embed="rId3">
            <a:alphaModFix/>
          </a:blip>
          <a:srcRect l="33606" r="25450"/>
          <a:stretch/>
        </p:blipFill>
        <p:spPr>
          <a:xfrm>
            <a:off x="6095925" y="469550"/>
            <a:ext cx="3048000" cy="42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9"/>
          <p:cNvPicPr preferRelativeResize="0"/>
          <p:nvPr/>
        </p:nvPicPr>
        <p:blipFill rotWithShape="1">
          <a:blip r:embed="rId4">
            <a:alphaModFix/>
          </a:blip>
          <a:srcRect l="-36" r="59093"/>
          <a:stretch/>
        </p:blipFill>
        <p:spPr>
          <a:xfrm>
            <a:off x="3039275" y="469700"/>
            <a:ext cx="3056698" cy="42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9"/>
          <p:cNvPicPr preferRelativeResize="0"/>
          <p:nvPr/>
        </p:nvPicPr>
        <p:blipFill rotWithShape="1">
          <a:blip r:embed="rId5">
            <a:alphaModFix/>
          </a:blip>
          <a:srcRect l="46859" r="12197"/>
          <a:stretch/>
        </p:blipFill>
        <p:spPr>
          <a:xfrm>
            <a:off x="-8675" y="469700"/>
            <a:ext cx="3056698" cy="42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9"/>
          <p:cNvSpPr/>
          <p:nvPr/>
        </p:nvSpPr>
        <p:spPr>
          <a:xfrm flipH="1">
            <a:off x="475" y="469700"/>
            <a:ext cx="9144000" cy="41994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9"/>
          <p:cNvSpPr/>
          <p:nvPr/>
        </p:nvSpPr>
        <p:spPr>
          <a:xfrm>
            <a:off x="-8675" y="472050"/>
            <a:ext cx="3056700" cy="41994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9"/>
          <p:cNvSpPr/>
          <p:nvPr/>
        </p:nvSpPr>
        <p:spPr>
          <a:xfrm>
            <a:off x="3048000" y="472059"/>
            <a:ext cx="3048000" cy="41994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9"/>
          <p:cNvSpPr/>
          <p:nvPr/>
        </p:nvSpPr>
        <p:spPr>
          <a:xfrm>
            <a:off x="6095925" y="472050"/>
            <a:ext cx="3048000" cy="4199400"/>
          </a:xfrm>
          <a:prstGeom prst="rect">
            <a:avLst/>
          </a:prstGeom>
          <a:solidFill>
            <a:srgbClr val="3778B3">
              <a:alpha val="5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9"/>
          <p:cNvSpPr txBox="1">
            <a:spLocks noGrp="1"/>
          </p:cNvSpPr>
          <p:nvPr>
            <p:ph type="ctrTitle"/>
          </p:nvPr>
        </p:nvSpPr>
        <p:spPr>
          <a:xfrm>
            <a:off x="3043625" y="600200"/>
            <a:ext cx="3048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Features Overview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87" name="Google Shape;487;p59"/>
          <p:cNvSpPr txBox="1">
            <a:spLocks noGrp="1"/>
          </p:cNvSpPr>
          <p:nvPr>
            <p:ph type="subTitle" idx="1"/>
          </p:nvPr>
        </p:nvSpPr>
        <p:spPr>
          <a:xfrm>
            <a:off x="642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TW" dirty="0"/>
              <a:t>Term structure of VIX Futures represents the spread between futures uncertainty from different maturities of the futures contract.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88" name="Google Shape;488;p59"/>
          <p:cNvSpPr txBox="1">
            <a:spLocks noGrp="1"/>
          </p:cNvSpPr>
          <p:nvPr>
            <p:ph type="subTitle" idx="4"/>
          </p:nvPr>
        </p:nvSpPr>
        <p:spPr>
          <a:xfrm>
            <a:off x="3690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zh-TW" dirty="0"/>
              <a:t> </a:t>
            </a:r>
            <a:r>
              <a:rPr lang="en-US" altLang="zh-TW" dirty="0"/>
              <a:t>Skewness represents the uncertainty or fear of a downside event at a particular maturity or time.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89" name="Google Shape;489;p59"/>
          <p:cNvSpPr txBox="1">
            <a:spLocks noGrp="1"/>
          </p:cNvSpPr>
          <p:nvPr>
            <p:ph type="subTitle" idx="6"/>
          </p:nvPr>
        </p:nvSpPr>
        <p:spPr>
          <a:xfrm>
            <a:off x="6738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average signals be used to observe market activities.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90" name="Google Shape;490;p59"/>
          <p:cNvSpPr txBox="1">
            <a:spLocks noGrp="1"/>
          </p:cNvSpPr>
          <p:nvPr>
            <p:ph type="ctrTitle" idx="3"/>
          </p:nvPr>
        </p:nvSpPr>
        <p:spPr>
          <a:xfrm>
            <a:off x="3056748" y="2464150"/>
            <a:ext cx="3030075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Vol. SUFACE SKEWNESS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91" name="Google Shape;491;p59"/>
          <p:cNvSpPr txBox="1">
            <a:spLocks noGrp="1"/>
          </p:cNvSpPr>
          <p:nvPr>
            <p:ph type="ctrTitle" idx="5"/>
          </p:nvPr>
        </p:nvSpPr>
        <p:spPr>
          <a:xfrm>
            <a:off x="6086223" y="2464150"/>
            <a:ext cx="3066024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altLang="zh-TW" b="1" dirty="0"/>
              <a:t>VIX Spot Index MA Signals 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92" name="Google Shape;492;p59"/>
          <p:cNvSpPr txBox="1">
            <a:spLocks noGrp="1"/>
          </p:cNvSpPr>
          <p:nvPr>
            <p:ph type="ctrTitle" idx="2"/>
          </p:nvPr>
        </p:nvSpPr>
        <p:spPr>
          <a:xfrm>
            <a:off x="8247" y="2464150"/>
            <a:ext cx="3039176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TERM STRUCTURE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82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TERM STRUCTURE</a:t>
            </a:r>
            <a:endParaRPr dirty="0"/>
          </a:p>
        </p:txBody>
      </p:sp>
      <p:sp>
        <p:nvSpPr>
          <p:cNvPr id="607" name="Google Shape;607;p64"/>
          <p:cNvSpPr txBox="1"/>
          <p:nvPr/>
        </p:nvSpPr>
        <p:spPr>
          <a:xfrm>
            <a:off x="901001" y="1400675"/>
            <a:ext cx="3475057" cy="148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CONTANGO</a:t>
            </a:r>
          </a:p>
          <a:p>
            <a:pPr lvl="0">
              <a:defRPr/>
            </a:pPr>
            <a:r>
              <a:rPr lang="en-US" sz="1200" dirty="0" err="1">
                <a:solidFill>
                  <a:srgbClr val="073763"/>
                </a:solidFill>
                <a:latin typeface="Roboto Slab Light" panose="02020500000000000000" charset="0"/>
                <a:ea typeface="Roboto Slab Light" panose="02020500000000000000" charset="0"/>
                <a:cs typeface="Fira Sans Extra Condensed"/>
                <a:sym typeface="Fira Sans Extra Condensed"/>
              </a:rPr>
              <a:t>Contango</a:t>
            </a:r>
            <a:r>
              <a:rPr lang="en-US" sz="1200" dirty="0">
                <a:solidFill>
                  <a:srgbClr val="073763"/>
                </a:solidFill>
                <a:latin typeface="Roboto Slab Light" panose="02020500000000000000" charset="0"/>
                <a:ea typeface="Roboto Slab Light" panose="02020500000000000000" charset="0"/>
                <a:cs typeface="Fira Sans Extra Condensed"/>
                <a:sym typeface="Fira Sans Extra Condensed"/>
              </a:rPr>
              <a:t> is a situation where the futures price of a commodity is above the expected spot price. </a:t>
            </a:r>
          </a:p>
          <a:p>
            <a:pPr lvl="0"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 panose="02020500000000000000" charset="0"/>
              <a:ea typeface="Roboto Slab Light" panose="02020500000000000000" charset="0"/>
              <a:cs typeface="Fira Sans Extra Condensed"/>
              <a:sym typeface="Fira Sans Extra Condensed"/>
            </a:endParaRPr>
          </a:p>
          <a:p>
            <a:pPr lvl="0">
              <a:defRPr/>
            </a:pPr>
            <a:r>
              <a:rPr lang="en-US" sz="1200" dirty="0">
                <a:solidFill>
                  <a:srgbClr val="073763"/>
                </a:solidFill>
                <a:latin typeface="Roboto Slab Light" panose="02020500000000000000" charset="0"/>
                <a:ea typeface="Roboto Slab Light" panose="02020500000000000000" charset="0"/>
                <a:cs typeface="Fira Sans Extra Condensed"/>
                <a:sym typeface="Fira Sans Extra Condensed"/>
              </a:rPr>
              <a:t>This occurs during less volatile or normal market conditions.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 panose="02020500000000000000" charset="0"/>
              <a:ea typeface="Roboto Slab Light" panose="02020500000000000000" charset="0"/>
              <a:cs typeface="Fira Sans Extra Condensed"/>
              <a:sym typeface="Fira Sans Extra Condensed"/>
            </a:endParaRPr>
          </a:p>
        </p:txBody>
      </p:sp>
      <p:sp>
        <p:nvSpPr>
          <p:cNvPr id="608" name="Google Shape;608;p64"/>
          <p:cNvSpPr txBox="1"/>
          <p:nvPr/>
        </p:nvSpPr>
        <p:spPr>
          <a:xfrm>
            <a:off x="901001" y="3059003"/>
            <a:ext cx="3475056" cy="148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BACKWARDATION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lvl="0">
              <a:spcBef>
                <a:spcPts val="100"/>
              </a:spcBef>
              <a:defRPr/>
            </a:pPr>
            <a:r>
              <a:rPr lang="en-US" sz="12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Backwardation is when the current price—spot—price of an underlying asset is higher than prices trading in the futures market.</a:t>
            </a:r>
          </a:p>
          <a:p>
            <a:pPr lvl="0">
              <a:spcBef>
                <a:spcPts val="100"/>
              </a:spcBef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lvl="0">
              <a:spcBef>
                <a:spcPts val="100"/>
              </a:spcBef>
              <a:defRPr/>
            </a:pPr>
            <a:r>
              <a:rPr lang="en-US" sz="12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As market volatility increased, market is in backwardation</a:t>
            </a:r>
            <a:r>
              <a:rPr kumimoji="0" lang="es" sz="10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/>
            </a:r>
            <a:br>
              <a:rPr kumimoji="0" lang="es" sz="10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</a:b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0FFB35-D9A3-4C17-B0D0-1628495D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42" y="1626165"/>
            <a:ext cx="3960000" cy="272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Vol. SUFACE SKEWNESS</a:t>
            </a: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607" name="Google Shape;607;p64"/>
          <p:cNvSpPr txBox="1"/>
          <p:nvPr/>
        </p:nvSpPr>
        <p:spPr>
          <a:xfrm>
            <a:off x="901001" y="1347925"/>
            <a:ext cx="3475057" cy="20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noProof="0" dirty="0" smtClean="0">
                <a:solidFill>
                  <a:srgbClr val="073763"/>
                </a:solidFill>
                <a:latin typeface="Fira Sans Extra Condensed"/>
                <a:ea typeface="Roboto Slab Light"/>
                <a:cs typeface="Roboto Slab Light"/>
                <a:sym typeface="Fira Sans Extra Condensed"/>
              </a:rPr>
              <a:t>Volatility Smile IV Difference : </a:t>
            </a:r>
          </a:p>
          <a:p>
            <a:pPr lvl="0">
              <a:defRPr/>
            </a:pPr>
            <a:r>
              <a:rPr lang="en-US" altLang="zh-TW" dirty="0" smtClean="0">
                <a:solidFill>
                  <a:srgbClr val="FF0000"/>
                </a:solidFill>
                <a:latin typeface="Roboto Slab Light" panose="02020500000000000000" charset="0"/>
                <a:ea typeface="Roboto Slab Light" panose="02020500000000000000" charset="0"/>
              </a:rPr>
              <a:t>Different </a:t>
            </a:r>
            <a:r>
              <a:rPr lang="en-US" altLang="zh-TW" dirty="0">
                <a:solidFill>
                  <a:srgbClr val="FF0000"/>
                </a:solidFill>
                <a:latin typeface="Roboto Slab Light" panose="02020500000000000000" charset="0"/>
                <a:ea typeface="Roboto Slab Light" panose="02020500000000000000" charset="0"/>
              </a:rPr>
              <a:t>maturities </a:t>
            </a:r>
            <a:r>
              <a:rPr lang="en-US" altLang="zh-TW" dirty="0">
                <a:latin typeface="Roboto Slab Light" panose="02020500000000000000" charset="0"/>
                <a:ea typeface="Roboto Slab Light" panose="02020500000000000000" charset="0"/>
              </a:rPr>
              <a:t>( '1-mth': 30 days, '2-mth': 60 days, '3-mth': 91 days, '6-mth': 182 days, '9-mth': 273 days, '12-mth': 365 days ) </a:t>
            </a:r>
            <a:r>
              <a:rPr lang="en-US" altLang="zh-TW" dirty="0" smtClean="0">
                <a:latin typeface="Roboto Slab Light" panose="02020500000000000000" charset="0"/>
                <a:ea typeface="Roboto Slab Light" panose="02020500000000000000" charset="0"/>
              </a:rPr>
              <a:t> </a:t>
            </a:r>
          </a:p>
          <a:p>
            <a:pPr lvl="0">
              <a:defRPr/>
            </a:pPr>
            <a:endParaRPr lang="en-US" altLang="zh-TW" dirty="0">
              <a:latin typeface="Roboto Slab Light" panose="02020500000000000000" charset="0"/>
              <a:ea typeface="Roboto Slab Light" panose="02020500000000000000" charset="0"/>
            </a:endParaRPr>
          </a:p>
          <a:p>
            <a:pPr lvl="0">
              <a:defRPr/>
            </a:pPr>
            <a:r>
              <a:rPr lang="en-US" altLang="zh-TW" dirty="0" smtClean="0">
                <a:solidFill>
                  <a:srgbClr val="FF0000"/>
                </a:solidFill>
                <a:latin typeface="Roboto Slab Light" panose="02020500000000000000" charset="0"/>
                <a:ea typeface="Roboto Slab Light" panose="02020500000000000000" charset="0"/>
              </a:rPr>
              <a:t>Different </a:t>
            </a:r>
            <a:r>
              <a:rPr lang="en-US" altLang="zh-TW" dirty="0">
                <a:solidFill>
                  <a:srgbClr val="FF0000"/>
                </a:solidFill>
                <a:latin typeface="Roboto Slab Light" panose="02020500000000000000" charset="0"/>
                <a:ea typeface="Roboto Slab Light" panose="02020500000000000000" charset="0"/>
              </a:rPr>
              <a:t>VIX Strike price percentage</a:t>
            </a:r>
            <a:r>
              <a:rPr lang="en-US" altLang="zh-TW" b="1" dirty="0">
                <a:solidFill>
                  <a:srgbClr val="FF0000"/>
                </a:solidFill>
                <a:latin typeface="Roboto Slab Light" panose="02020500000000000000" charset="0"/>
                <a:ea typeface="Roboto Slab Light" panose="02020500000000000000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Roboto Slab Light" panose="02020500000000000000" charset="0"/>
                <a:ea typeface="Roboto Slab Light" panose="02020500000000000000" charset="0"/>
              </a:rPr>
              <a:t>subtraction </a:t>
            </a:r>
            <a:r>
              <a:rPr lang="en-US" altLang="zh-TW" dirty="0" smtClean="0">
                <a:latin typeface="Roboto Slab Light" panose="02020500000000000000" charset="0"/>
                <a:ea typeface="Roboto Slab Light" panose="02020500000000000000" charset="0"/>
              </a:rPr>
              <a:t>{ </a:t>
            </a:r>
            <a:r>
              <a:rPr lang="en-US" altLang="zh-TW" dirty="0">
                <a:latin typeface="Roboto Slab Light" panose="02020500000000000000" charset="0"/>
                <a:ea typeface="Roboto Slab Light" panose="02020500000000000000" charset="0"/>
              </a:rPr>
              <a:t>('120.0%', '80.0%'), ('100.0%', '80.0%'), ('120.0%', '100.0%'), ('150.0%', '100.0%') </a:t>
            </a:r>
            <a:r>
              <a:rPr lang="en-US" altLang="zh-TW" dirty="0" smtClean="0">
                <a:latin typeface="Roboto Slab Light" panose="02020500000000000000" charset="0"/>
                <a:ea typeface="Roboto Slab Light" panose="02020500000000000000" charset="0"/>
              </a:rPr>
              <a:t> }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 panose="02020500000000000000" charset="0"/>
              <a:ea typeface="Roboto Slab Light" panose="02020500000000000000" charset="0"/>
              <a:cs typeface="Roboto Slab Light"/>
              <a:sym typeface="Roboto Slab Light"/>
            </a:endParaRPr>
          </a:p>
        </p:txBody>
      </p:sp>
      <p:sp>
        <p:nvSpPr>
          <p:cNvPr id="608" name="Google Shape;608;p64"/>
          <p:cNvSpPr txBox="1"/>
          <p:nvPr/>
        </p:nvSpPr>
        <p:spPr>
          <a:xfrm>
            <a:off x="697312" y="3550358"/>
            <a:ext cx="3678746" cy="125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 smtClean="0">
                <a:solidFill>
                  <a:srgbClr val="07376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Wrong applying Implied-Strike instead of Strike Price</a:t>
            </a:r>
            <a:endParaRPr kumimoji="0" sz="1400" b="0" i="0" u="none" strike="noStrike" kern="0" cap="none" spc="0" normalizeH="0" baseline="0" noProof="0" dirty="0" smtClean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lvl="0">
              <a:spcBef>
                <a:spcPts val="100"/>
              </a:spcBef>
              <a:defRPr/>
            </a:pPr>
            <a:r>
              <a:rPr lang="en-US" altLang="zh-TW" sz="10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The figure </a:t>
            </a:r>
            <a:r>
              <a:rPr lang="en-US" altLang="zh-TW" sz="1000" dirty="0" smtClean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shows </a:t>
            </a:r>
            <a:r>
              <a:rPr lang="en-US" altLang="zh-TW" sz="10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that while market is in high volatile, the skewness is much flatter than market in low volatile. </a:t>
            </a:r>
            <a:endParaRPr lang="en-US" altLang="zh-TW" sz="1000" dirty="0" smtClean="0">
              <a:solidFill>
                <a:srgbClr val="07376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lvl="0">
              <a:spcBef>
                <a:spcPts val="100"/>
              </a:spcBef>
              <a:defRPr/>
            </a:pPr>
            <a:endParaRPr lang="en-US" altLang="zh-TW" sz="1000" dirty="0">
              <a:solidFill>
                <a:srgbClr val="07376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lvl="0">
              <a:spcBef>
                <a:spcPts val="100"/>
              </a:spcBef>
              <a:defRPr/>
            </a:pPr>
            <a:r>
              <a:rPr lang="en-US" altLang="zh-TW" sz="1000" dirty="0" smtClean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However</a:t>
            </a:r>
            <a:r>
              <a:rPr lang="en-US" altLang="zh-TW" sz="10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, we should have an ideal result that shows the skewness while market is in high volatile is much steeper than market in low volatile.</a:t>
            </a:r>
            <a:endParaRPr kumimoji="0" lang="en-US" altLang="zh-TW" sz="1000" b="0" i="0" u="none" strike="noStrike" kern="0" cap="none" spc="0" normalizeH="0" baseline="0" noProof="0" dirty="0" smtClean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/>
            </a:r>
            <a:br>
              <a:rPr kumimoji="0" lang="e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</a:b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45" y="1612671"/>
            <a:ext cx="4315038" cy="26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b="1" dirty="0"/>
              <a:t>MA Signals &amp; VIX Spot Index</a:t>
            </a:r>
            <a:endParaRPr lang="en-US" altLang="zh-TW" dirty="0">
              <a:solidFill>
                <a:srgbClr val="FFFF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2B5A0D-C30E-413D-83E3-C4C5096DE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1830432"/>
            <a:ext cx="5760000" cy="201492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38E02DE-5238-4834-A25F-9176250B6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00" y="1230300"/>
            <a:ext cx="6660000" cy="35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3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2"/>
          <p:cNvSpPr txBox="1">
            <a:spLocks noGrp="1"/>
          </p:cNvSpPr>
          <p:nvPr>
            <p:ph type="ctrTitle"/>
          </p:nvPr>
        </p:nvSpPr>
        <p:spPr>
          <a:xfrm>
            <a:off x="3350450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DEEP LEARNING MODEL - LSTM</a:t>
            </a:r>
          </a:p>
        </p:txBody>
      </p:sp>
      <p:sp>
        <p:nvSpPr>
          <p:cNvPr id="860" name="Google Shape;860;p72"/>
          <p:cNvSpPr txBox="1">
            <a:spLocks noGrp="1"/>
          </p:cNvSpPr>
          <p:nvPr>
            <p:ph type="title" idx="2"/>
          </p:nvPr>
        </p:nvSpPr>
        <p:spPr>
          <a:xfrm>
            <a:off x="89196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672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RNN Walkthrough</a:t>
            </a:r>
            <a:endParaRPr sz="2800" dirty="0">
              <a:solidFill>
                <a:srgbClr val="073763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7" y="1432599"/>
            <a:ext cx="4795440" cy="126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7" y="3063636"/>
            <a:ext cx="4180805" cy="1440000"/>
          </a:xfrm>
          <a:prstGeom prst="rect">
            <a:avLst/>
          </a:prstGeom>
        </p:spPr>
      </p:pic>
      <p:sp>
        <p:nvSpPr>
          <p:cNvPr id="10" name="Google Shape;607;p64"/>
          <p:cNvSpPr txBox="1"/>
          <p:nvPr/>
        </p:nvSpPr>
        <p:spPr>
          <a:xfrm>
            <a:off x="562980" y="1875379"/>
            <a:ext cx="1217248" cy="3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Unrolled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RNN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1" name="Google Shape;607;p64"/>
          <p:cNvSpPr txBox="1"/>
          <p:nvPr/>
        </p:nvSpPr>
        <p:spPr>
          <a:xfrm>
            <a:off x="378357" y="3481843"/>
            <a:ext cx="1586494" cy="60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Short Term Memory Problem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81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67" y="1391268"/>
            <a:ext cx="5075487" cy="1567675"/>
          </a:xfrm>
          <a:prstGeom prst="rect">
            <a:avLst/>
          </a:prstGeom>
        </p:spPr>
      </p:pic>
      <p:sp>
        <p:nvSpPr>
          <p:cNvPr id="456" name="Google Shape;456;p57"/>
          <p:cNvSpPr txBox="1">
            <a:spLocks noGrp="1"/>
          </p:cNvSpPr>
          <p:nvPr>
            <p:ph type="ctrTitle"/>
          </p:nvPr>
        </p:nvSpPr>
        <p:spPr>
          <a:xfrm>
            <a:off x="-462585" y="2280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LSTM Networks</a:t>
            </a:r>
            <a:endParaRPr sz="2800" dirty="0">
              <a:solidFill>
                <a:srgbClr val="073763"/>
              </a:solidFill>
            </a:endParaRPr>
          </a:p>
        </p:txBody>
      </p:sp>
      <p:sp>
        <p:nvSpPr>
          <p:cNvPr id="10" name="Google Shape;607;p64"/>
          <p:cNvSpPr txBox="1"/>
          <p:nvPr/>
        </p:nvSpPr>
        <p:spPr>
          <a:xfrm>
            <a:off x="947172" y="1929338"/>
            <a:ext cx="1421179" cy="3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Conveyor Belt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1" name="Google Shape;607;p64"/>
          <p:cNvSpPr txBox="1"/>
          <p:nvPr/>
        </p:nvSpPr>
        <p:spPr>
          <a:xfrm>
            <a:off x="781857" y="3686024"/>
            <a:ext cx="1586494" cy="34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Forget Gate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47" y="701150"/>
            <a:ext cx="3125014" cy="582240"/>
          </a:xfrm>
          <a:prstGeom prst="rect">
            <a:avLst/>
          </a:prstGeom>
        </p:spPr>
      </p:pic>
      <p:sp>
        <p:nvSpPr>
          <p:cNvPr id="8" name="Google Shape;607;p64"/>
          <p:cNvSpPr txBox="1"/>
          <p:nvPr/>
        </p:nvSpPr>
        <p:spPr>
          <a:xfrm>
            <a:off x="5705183" y="384981"/>
            <a:ext cx="1785942" cy="3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073763"/>
                </a:solidFill>
                <a:latin typeface="Fira Sans Extra Condensed"/>
                <a:ea typeface="Roboto Slab Light"/>
                <a:cs typeface="Roboto Slab Light"/>
                <a:sym typeface="Fira Sans Extra Condensed"/>
              </a:rPr>
              <a:t>Reminder Notation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58" y="3066821"/>
            <a:ext cx="5448203" cy="16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7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>
            <a:spLocks noGrp="1"/>
          </p:cNvSpPr>
          <p:nvPr>
            <p:ph type="ctrTitle"/>
          </p:nvPr>
        </p:nvSpPr>
        <p:spPr>
          <a:xfrm>
            <a:off x="-462585" y="2280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LSTM Networks</a:t>
            </a:r>
            <a:endParaRPr sz="2800" dirty="0">
              <a:solidFill>
                <a:srgbClr val="073763"/>
              </a:solidFill>
            </a:endParaRPr>
          </a:p>
        </p:txBody>
      </p:sp>
      <p:sp>
        <p:nvSpPr>
          <p:cNvPr id="10" name="Google Shape;607;p64"/>
          <p:cNvSpPr txBox="1"/>
          <p:nvPr/>
        </p:nvSpPr>
        <p:spPr>
          <a:xfrm>
            <a:off x="947172" y="1929338"/>
            <a:ext cx="1624989" cy="3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New Memory Cell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1" name="Google Shape;607;p64"/>
          <p:cNvSpPr txBox="1"/>
          <p:nvPr/>
        </p:nvSpPr>
        <p:spPr>
          <a:xfrm>
            <a:off x="947172" y="3686024"/>
            <a:ext cx="1586494" cy="34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noProof="0" dirty="0">
                <a:solidFill>
                  <a:srgbClr val="073763"/>
                </a:solidFill>
                <a:latin typeface="Fira Sans Extra Condensed"/>
                <a:ea typeface="Roboto Slab Light"/>
                <a:cs typeface="Roboto Slab Light"/>
                <a:sym typeface="Fira Sans Extra Condensed"/>
              </a:rPr>
              <a:t>Final Memory Cell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47" y="701150"/>
            <a:ext cx="3125014" cy="582240"/>
          </a:xfrm>
          <a:prstGeom prst="rect">
            <a:avLst/>
          </a:prstGeom>
        </p:spPr>
      </p:pic>
      <p:sp>
        <p:nvSpPr>
          <p:cNvPr id="8" name="Google Shape;607;p64"/>
          <p:cNvSpPr txBox="1"/>
          <p:nvPr/>
        </p:nvSpPr>
        <p:spPr>
          <a:xfrm>
            <a:off x="5705183" y="384981"/>
            <a:ext cx="1785942" cy="3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073763"/>
                </a:solidFill>
                <a:latin typeface="Fira Sans Extra Condensed"/>
                <a:ea typeface="Roboto Slab Light"/>
                <a:cs typeface="Roboto Slab Light"/>
                <a:sym typeface="Fira Sans Extra Condensed"/>
              </a:rPr>
              <a:t>Reminder Notation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67" y="1247949"/>
            <a:ext cx="5244894" cy="16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71" y="3050788"/>
            <a:ext cx="5244896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52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>
            <a:spLocks noGrp="1"/>
          </p:cNvSpPr>
          <p:nvPr>
            <p:ph type="ctrTitle"/>
          </p:nvPr>
        </p:nvSpPr>
        <p:spPr>
          <a:xfrm>
            <a:off x="-462585" y="2280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LSTM Networks</a:t>
            </a:r>
            <a:endParaRPr sz="2800" dirty="0">
              <a:solidFill>
                <a:srgbClr val="073763"/>
              </a:solidFill>
            </a:endParaRPr>
          </a:p>
        </p:txBody>
      </p:sp>
      <p:sp>
        <p:nvSpPr>
          <p:cNvPr id="10" name="Google Shape;607;p64"/>
          <p:cNvSpPr txBox="1"/>
          <p:nvPr/>
        </p:nvSpPr>
        <p:spPr>
          <a:xfrm>
            <a:off x="1026113" y="2055697"/>
            <a:ext cx="1624989" cy="3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Gate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1" name="Google Shape;607;p64"/>
          <p:cNvSpPr txBox="1"/>
          <p:nvPr/>
        </p:nvSpPr>
        <p:spPr>
          <a:xfrm>
            <a:off x="1045360" y="3903695"/>
            <a:ext cx="1586494" cy="349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noProof="0" dirty="0">
                <a:solidFill>
                  <a:srgbClr val="073763"/>
                </a:solidFill>
                <a:latin typeface="Fira Sans Extra Condensed"/>
                <a:ea typeface="Roboto Slab Light"/>
                <a:cs typeface="Roboto Slab Light"/>
                <a:sym typeface="Fira Sans Extra Condensed"/>
              </a:rPr>
              <a:t>Full Model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47" y="701150"/>
            <a:ext cx="3125014" cy="582240"/>
          </a:xfrm>
          <a:prstGeom prst="rect">
            <a:avLst/>
          </a:prstGeom>
        </p:spPr>
      </p:pic>
      <p:sp>
        <p:nvSpPr>
          <p:cNvPr id="8" name="Google Shape;607;p64"/>
          <p:cNvSpPr txBox="1"/>
          <p:nvPr/>
        </p:nvSpPr>
        <p:spPr>
          <a:xfrm>
            <a:off x="5705183" y="384981"/>
            <a:ext cx="1785942" cy="3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073763"/>
                </a:solidFill>
                <a:latin typeface="Fira Sans Extra Condensed"/>
                <a:ea typeface="Roboto Slab Light"/>
                <a:cs typeface="Roboto Slab Light"/>
                <a:sym typeface="Fira Sans Extra Condensed"/>
              </a:rPr>
              <a:t>Reminder Notation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89" y="1559784"/>
            <a:ext cx="5063306" cy="15639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89" y="3232836"/>
            <a:ext cx="4500613" cy="169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6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6"/>
          <p:cNvSpPr txBox="1">
            <a:spLocks noGrp="1"/>
          </p:cNvSpPr>
          <p:nvPr>
            <p:ph type="ctrTitle"/>
          </p:nvPr>
        </p:nvSpPr>
        <p:spPr>
          <a:xfrm flipH="1">
            <a:off x="197072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MODEL RESULT</a:t>
            </a:r>
          </a:p>
        </p:txBody>
      </p:sp>
      <p:sp>
        <p:nvSpPr>
          <p:cNvPr id="965" name="Google Shape;965;p76"/>
          <p:cNvSpPr txBox="1">
            <a:spLocks noGrp="1"/>
          </p:cNvSpPr>
          <p:nvPr>
            <p:ph type="title" idx="2"/>
          </p:nvPr>
        </p:nvSpPr>
        <p:spPr>
          <a:xfrm flipH="1">
            <a:off x="470167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157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t="31282" b="1630"/>
          <a:stretch/>
        </p:blipFill>
        <p:spPr>
          <a:xfrm>
            <a:off x="0" y="1692450"/>
            <a:ext cx="9144000" cy="34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/>
          <p:nvPr/>
        </p:nvSpPr>
        <p:spPr>
          <a:xfrm flipH="1">
            <a:off x="493" y="1692900"/>
            <a:ext cx="9144000" cy="34506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3"/>
          <p:cNvSpPr/>
          <p:nvPr/>
        </p:nvSpPr>
        <p:spPr>
          <a:xfrm>
            <a:off x="0" y="1692900"/>
            <a:ext cx="9144000" cy="3450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402" name="Google Shape;402;p53"/>
          <p:cNvSpPr txBox="1">
            <a:spLocks noGrp="1"/>
          </p:cNvSpPr>
          <p:nvPr>
            <p:ph type="ctrTitle" idx="9"/>
          </p:nvPr>
        </p:nvSpPr>
        <p:spPr>
          <a:xfrm>
            <a:off x="723600" y="600200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73763"/>
                </a:solidFill>
              </a:rPr>
              <a:t>TABLE OF CONTENTS</a:t>
            </a:r>
            <a:endParaRPr sz="3600">
              <a:solidFill>
                <a:srgbClr val="073763"/>
              </a:solidFill>
            </a:endParaRPr>
          </a:p>
        </p:txBody>
      </p:sp>
      <p:sp>
        <p:nvSpPr>
          <p:cNvPr id="403" name="Google Shape;403;p53"/>
          <p:cNvSpPr/>
          <p:nvPr/>
        </p:nvSpPr>
        <p:spPr>
          <a:xfrm flipH="1">
            <a:off x="-150" y="945650"/>
            <a:ext cx="178500" cy="22266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04" name="Google Shape;404;p53"/>
          <p:cNvSpPr txBox="1">
            <a:spLocks noGrp="1"/>
          </p:cNvSpPr>
          <p:nvPr>
            <p:ph type="ctrTitle"/>
          </p:nvPr>
        </p:nvSpPr>
        <p:spPr>
          <a:xfrm>
            <a:off x="1716227" y="24307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5" name="Google Shape;405;p53"/>
          <p:cNvSpPr txBox="1">
            <a:spLocks noGrp="1"/>
          </p:cNvSpPr>
          <p:nvPr>
            <p:ph type="subTitle" idx="1"/>
          </p:nvPr>
        </p:nvSpPr>
        <p:spPr>
          <a:xfrm>
            <a:off x="1716225" y="28457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</a:rPr>
              <a:t>Research mo</a:t>
            </a:r>
            <a:r>
              <a:rPr lang="en-US" sz="900" dirty="0"/>
              <a:t>tivation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406" name="Google Shape;406;p53"/>
          <p:cNvSpPr txBox="1">
            <a:spLocks noGrp="1"/>
          </p:cNvSpPr>
          <p:nvPr>
            <p:ph type="title" idx="2"/>
          </p:nvPr>
        </p:nvSpPr>
        <p:spPr>
          <a:xfrm>
            <a:off x="1716237" y="20778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7" name="Google Shape;407;p53"/>
          <p:cNvSpPr txBox="1">
            <a:spLocks noGrp="1"/>
          </p:cNvSpPr>
          <p:nvPr>
            <p:ph type="ctrTitle" idx="3"/>
          </p:nvPr>
        </p:nvSpPr>
        <p:spPr>
          <a:xfrm>
            <a:off x="4013602" y="24273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DATASET BREAKOUT</a:t>
            </a:r>
          </a:p>
        </p:txBody>
      </p:sp>
      <p:sp>
        <p:nvSpPr>
          <p:cNvPr id="408" name="Google Shape;408;p53"/>
          <p:cNvSpPr txBox="1">
            <a:spLocks noGrp="1"/>
          </p:cNvSpPr>
          <p:nvPr>
            <p:ph type="subTitle" idx="4"/>
          </p:nvPr>
        </p:nvSpPr>
        <p:spPr>
          <a:xfrm>
            <a:off x="4013596" y="284045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</a:rPr>
              <a:t>Data</a:t>
            </a:r>
            <a:r>
              <a:rPr lang="en-US" sz="900" dirty="0"/>
              <a:t>set overview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409" name="Google Shape;409;p53"/>
          <p:cNvSpPr txBox="1">
            <a:spLocks noGrp="1"/>
          </p:cNvSpPr>
          <p:nvPr>
            <p:ph type="title" idx="5"/>
          </p:nvPr>
        </p:nvSpPr>
        <p:spPr>
          <a:xfrm>
            <a:off x="4013612" y="207781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0" name="Google Shape;410;p53"/>
          <p:cNvSpPr txBox="1">
            <a:spLocks noGrp="1"/>
          </p:cNvSpPr>
          <p:nvPr>
            <p:ph type="ctrTitle" idx="6"/>
          </p:nvPr>
        </p:nvSpPr>
        <p:spPr>
          <a:xfrm>
            <a:off x="6310977" y="24273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FEATURE ENGINEERING</a:t>
            </a:r>
          </a:p>
        </p:txBody>
      </p:sp>
      <p:sp>
        <p:nvSpPr>
          <p:cNvPr id="411" name="Google Shape;411;p53"/>
          <p:cNvSpPr txBox="1">
            <a:spLocks noGrp="1"/>
          </p:cNvSpPr>
          <p:nvPr>
            <p:ph type="subTitle" idx="7"/>
          </p:nvPr>
        </p:nvSpPr>
        <p:spPr>
          <a:xfrm>
            <a:off x="6310975" y="2840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</a:rPr>
              <a:t>Financial features extraction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412" name="Google Shape;412;p53"/>
          <p:cNvSpPr txBox="1">
            <a:spLocks noGrp="1"/>
          </p:cNvSpPr>
          <p:nvPr>
            <p:ph type="title" idx="8"/>
          </p:nvPr>
        </p:nvSpPr>
        <p:spPr>
          <a:xfrm>
            <a:off x="6310987" y="20778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13" name="Google Shape;413;p53"/>
          <p:cNvCxnSpPr/>
          <p:nvPr/>
        </p:nvCxnSpPr>
        <p:spPr>
          <a:xfrm rot="10800000">
            <a:off x="1654675" y="1692900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53"/>
          <p:cNvCxnSpPr/>
          <p:nvPr/>
        </p:nvCxnSpPr>
        <p:spPr>
          <a:xfrm rot="10800000">
            <a:off x="3968125" y="1692900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53"/>
          <p:cNvCxnSpPr/>
          <p:nvPr/>
        </p:nvCxnSpPr>
        <p:spPr>
          <a:xfrm rot="10800000">
            <a:off x="6258550" y="1692900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" name="Google Shape;416;p53"/>
          <p:cNvSpPr txBox="1">
            <a:spLocks noGrp="1"/>
          </p:cNvSpPr>
          <p:nvPr>
            <p:ph type="ctrTitle" idx="13"/>
          </p:nvPr>
        </p:nvSpPr>
        <p:spPr>
          <a:xfrm>
            <a:off x="1716227" y="38542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altLang="zh-TW" b="1" dirty="0"/>
              <a:t>DEEP LEARNING MODEL - LSTM</a:t>
            </a:r>
            <a:endParaRPr lang="en-US" altLang="zh-TW" dirty="0"/>
          </a:p>
        </p:txBody>
      </p:sp>
      <p:sp>
        <p:nvSpPr>
          <p:cNvPr id="417" name="Google Shape;417;p53"/>
          <p:cNvSpPr txBox="1">
            <a:spLocks noGrp="1"/>
          </p:cNvSpPr>
          <p:nvPr>
            <p:ph type="subTitle" idx="14"/>
          </p:nvPr>
        </p:nvSpPr>
        <p:spPr>
          <a:xfrm>
            <a:off x="1716225" y="42692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Method explanation</a:t>
            </a:r>
            <a:endParaRPr sz="900" dirty="0"/>
          </a:p>
        </p:txBody>
      </p:sp>
      <p:sp>
        <p:nvSpPr>
          <p:cNvPr id="418" name="Google Shape;418;p53"/>
          <p:cNvSpPr txBox="1">
            <a:spLocks noGrp="1"/>
          </p:cNvSpPr>
          <p:nvPr>
            <p:ph type="title" idx="15"/>
          </p:nvPr>
        </p:nvSpPr>
        <p:spPr>
          <a:xfrm>
            <a:off x="1716237" y="350471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419" name="Google Shape;419;p53"/>
          <p:cNvSpPr txBox="1">
            <a:spLocks noGrp="1"/>
          </p:cNvSpPr>
          <p:nvPr>
            <p:ph type="ctrTitle" idx="16"/>
          </p:nvPr>
        </p:nvSpPr>
        <p:spPr>
          <a:xfrm>
            <a:off x="4013602" y="3850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RESULT</a:t>
            </a:r>
            <a:endParaRPr dirty="0"/>
          </a:p>
        </p:txBody>
      </p:sp>
      <p:sp>
        <p:nvSpPr>
          <p:cNvPr id="420" name="Google Shape;420;p53"/>
          <p:cNvSpPr txBox="1">
            <a:spLocks noGrp="1"/>
          </p:cNvSpPr>
          <p:nvPr>
            <p:ph type="subTitle" idx="17"/>
          </p:nvPr>
        </p:nvSpPr>
        <p:spPr>
          <a:xfrm>
            <a:off x="4013596" y="426395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Prediction result</a:t>
            </a:r>
            <a:endParaRPr sz="900" dirty="0"/>
          </a:p>
        </p:txBody>
      </p:sp>
      <p:sp>
        <p:nvSpPr>
          <p:cNvPr id="421" name="Google Shape;421;p53"/>
          <p:cNvSpPr txBox="1">
            <a:spLocks noGrp="1"/>
          </p:cNvSpPr>
          <p:nvPr>
            <p:ph type="title" idx="18"/>
          </p:nvPr>
        </p:nvSpPr>
        <p:spPr>
          <a:xfrm>
            <a:off x="4013612" y="350131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422" name="Google Shape;422;p53"/>
          <p:cNvSpPr txBox="1">
            <a:spLocks noGrp="1"/>
          </p:cNvSpPr>
          <p:nvPr>
            <p:ph type="ctrTitle" idx="19"/>
          </p:nvPr>
        </p:nvSpPr>
        <p:spPr>
          <a:xfrm>
            <a:off x="6310977" y="38508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</a:t>
            </a:r>
            <a:endParaRPr dirty="0"/>
          </a:p>
        </p:txBody>
      </p:sp>
      <p:sp>
        <p:nvSpPr>
          <p:cNvPr id="423" name="Google Shape;423;p53"/>
          <p:cNvSpPr txBox="1">
            <a:spLocks noGrp="1"/>
          </p:cNvSpPr>
          <p:nvPr>
            <p:ph type="subTitle" idx="20"/>
          </p:nvPr>
        </p:nvSpPr>
        <p:spPr>
          <a:xfrm>
            <a:off x="6310975" y="42639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4" name="Google Shape;424;p53"/>
          <p:cNvSpPr txBox="1">
            <a:spLocks noGrp="1"/>
          </p:cNvSpPr>
          <p:nvPr>
            <p:ph type="title" idx="21"/>
          </p:nvPr>
        </p:nvSpPr>
        <p:spPr>
          <a:xfrm>
            <a:off x="6310987" y="35013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9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PREDICTED RESULT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1004" name="Google Shape;1004;p79"/>
          <p:cNvSpPr txBox="1">
            <a:spLocks noGrp="1"/>
          </p:cNvSpPr>
          <p:nvPr>
            <p:ph type="subTitle" idx="4294967295"/>
          </p:nvPr>
        </p:nvSpPr>
        <p:spPr>
          <a:xfrm>
            <a:off x="1644289" y="1871655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rgbClr val="073763"/>
                </a:solidFill>
              </a:rPr>
              <a:t>Venus has a beautiful name, but it’s terribly hot</a:t>
            </a:r>
            <a:endParaRPr sz="1000" dirty="0">
              <a:solidFill>
                <a:srgbClr val="073763"/>
              </a:solidFill>
            </a:endParaRPr>
          </a:p>
        </p:txBody>
      </p:sp>
      <p:sp>
        <p:nvSpPr>
          <p:cNvPr id="1005" name="Google Shape;1005;p79"/>
          <p:cNvSpPr txBox="1">
            <a:spLocks noGrp="1"/>
          </p:cNvSpPr>
          <p:nvPr>
            <p:ph type="subTitle" idx="4294967295"/>
          </p:nvPr>
        </p:nvSpPr>
        <p:spPr>
          <a:xfrm>
            <a:off x="1644289" y="3639561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073763"/>
                </a:solidFill>
              </a:rPr>
              <a:t>Despite being red, Mars is a cold place, not hot</a:t>
            </a:r>
            <a:endParaRPr sz="1000">
              <a:solidFill>
                <a:srgbClr val="073763"/>
              </a:solidFill>
            </a:endParaRPr>
          </a:p>
        </p:txBody>
      </p:sp>
      <p:sp>
        <p:nvSpPr>
          <p:cNvPr id="1006" name="Google Shape;1006;p79"/>
          <p:cNvSpPr txBox="1">
            <a:spLocks noGrp="1"/>
          </p:cNvSpPr>
          <p:nvPr>
            <p:ph type="subTitle" idx="4294967295"/>
          </p:nvPr>
        </p:nvSpPr>
        <p:spPr>
          <a:xfrm>
            <a:off x="6167366" y="1918150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073763"/>
                </a:solidFill>
              </a:rPr>
              <a:t>Jupiter is a gas giant and the biggest planet in our Solar System</a:t>
            </a:r>
            <a:endParaRPr sz="1000">
              <a:solidFill>
                <a:srgbClr val="073763"/>
              </a:solidFill>
            </a:endParaRPr>
          </a:p>
        </p:txBody>
      </p:sp>
      <p:sp>
        <p:nvSpPr>
          <p:cNvPr id="1007" name="Google Shape;1007;p79"/>
          <p:cNvSpPr txBox="1">
            <a:spLocks noGrp="1"/>
          </p:cNvSpPr>
          <p:nvPr>
            <p:ph type="subTitle" idx="4294967295"/>
          </p:nvPr>
        </p:nvSpPr>
        <p:spPr>
          <a:xfrm>
            <a:off x="6167366" y="3639550"/>
            <a:ext cx="13803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rgbClr val="073763"/>
                </a:solidFill>
              </a:rPr>
              <a:t>Saturn is the ringed one and a gas giant</a:t>
            </a:r>
            <a:endParaRPr sz="1000">
              <a:solidFill>
                <a:srgbClr val="073763"/>
              </a:solidFill>
            </a:endParaRPr>
          </a:p>
        </p:txBody>
      </p:sp>
      <p:grpSp>
        <p:nvGrpSpPr>
          <p:cNvPr id="1008" name="Google Shape;1008;p79"/>
          <p:cNvGrpSpPr/>
          <p:nvPr/>
        </p:nvGrpSpPr>
        <p:grpSpPr>
          <a:xfrm>
            <a:off x="3086300" y="2062718"/>
            <a:ext cx="3010541" cy="1968731"/>
            <a:chOff x="3086300" y="1757918"/>
            <a:chExt cx="3010541" cy="1968731"/>
          </a:xfrm>
        </p:grpSpPr>
        <p:grpSp>
          <p:nvGrpSpPr>
            <p:cNvPr id="1009" name="Google Shape;1009;p79"/>
            <p:cNvGrpSpPr/>
            <p:nvPr/>
          </p:nvGrpSpPr>
          <p:grpSpPr>
            <a:xfrm>
              <a:off x="3587658" y="1757918"/>
              <a:ext cx="1968690" cy="1968731"/>
              <a:chOff x="3736598" y="2170606"/>
              <a:chExt cx="404889" cy="404889"/>
            </a:xfrm>
          </p:grpSpPr>
          <p:sp>
            <p:nvSpPr>
              <p:cNvPr id="1010" name="Google Shape;1010;p79"/>
              <p:cNvSpPr/>
              <p:nvPr/>
            </p:nvSpPr>
            <p:spPr>
              <a:xfrm>
                <a:off x="3950281" y="2170846"/>
                <a:ext cx="191206" cy="231947"/>
              </a:xfrm>
              <a:custGeom>
                <a:avLst/>
                <a:gdLst/>
                <a:ahLst/>
                <a:cxnLst/>
                <a:rect l="l" t="t" r="r" b="b"/>
                <a:pathLst>
                  <a:path w="8781" h="10652" extrusionOk="0">
                    <a:moveTo>
                      <a:pt x="23" y="1"/>
                    </a:moveTo>
                    <a:lnTo>
                      <a:pt x="1435" y="2583"/>
                    </a:lnTo>
                    <a:lnTo>
                      <a:pt x="0" y="5246"/>
                    </a:lnTo>
                    <a:cubicBezTo>
                      <a:pt x="1997" y="5498"/>
                      <a:pt x="3512" y="7186"/>
                      <a:pt x="3547" y="9217"/>
                    </a:cubicBezTo>
                    <a:lnTo>
                      <a:pt x="6187" y="10652"/>
                    </a:lnTo>
                    <a:lnTo>
                      <a:pt x="8780" y="9217"/>
                    </a:lnTo>
                    <a:cubicBezTo>
                      <a:pt x="8746" y="4305"/>
                      <a:pt x="4913" y="276"/>
                      <a:pt x="23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79"/>
              <p:cNvSpPr/>
              <p:nvPr/>
            </p:nvSpPr>
            <p:spPr>
              <a:xfrm>
                <a:off x="3737099" y="2170606"/>
                <a:ext cx="231947" cy="191446"/>
              </a:xfrm>
              <a:custGeom>
                <a:avLst/>
                <a:gdLst/>
                <a:ahLst/>
                <a:cxnLst/>
                <a:rect l="l" t="t" r="r" b="b"/>
                <a:pathLst>
                  <a:path w="10652" h="8792" extrusionOk="0">
                    <a:moveTo>
                      <a:pt x="9216" y="0"/>
                    </a:moveTo>
                    <a:cubicBezTo>
                      <a:pt x="4304" y="35"/>
                      <a:pt x="276" y="3868"/>
                      <a:pt x="0" y="8769"/>
                    </a:cubicBezTo>
                    <a:lnTo>
                      <a:pt x="2583" y="7346"/>
                    </a:lnTo>
                    <a:lnTo>
                      <a:pt x="5245" y="8792"/>
                    </a:lnTo>
                    <a:cubicBezTo>
                      <a:pt x="5498" y="6783"/>
                      <a:pt x="7185" y="5268"/>
                      <a:pt x="9216" y="5234"/>
                    </a:cubicBezTo>
                    <a:lnTo>
                      <a:pt x="10651" y="2594"/>
                    </a:lnTo>
                    <a:lnTo>
                      <a:pt x="9216" y="0"/>
                    </a:lnTo>
                    <a:close/>
                  </a:path>
                </a:pathLst>
              </a:custGeom>
              <a:solidFill>
                <a:srgbClr val="00C3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79"/>
              <p:cNvSpPr/>
              <p:nvPr/>
            </p:nvSpPr>
            <p:spPr>
              <a:xfrm>
                <a:off x="3909539" y="2384027"/>
                <a:ext cx="231686" cy="191468"/>
              </a:xfrm>
              <a:custGeom>
                <a:avLst/>
                <a:gdLst/>
                <a:ahLst/>
                <a:cxnLst/>
                <a:rect l="l" t="t" r="r" b="b"/>
                <a:pathLst>
                  <a:path w="10640" h="8793" extrusionOk="0">
                    <a:moveTo>
                      <a:pt x="5395" y="1"/>
                    </a:moveTo>
                    <a:cubicBezTo>
                      <a:pt x="5142" y="1998"/>
                      <a:pt x="3455" y="3513"/>
                      <a:pt x="1435" y="3559"/>
                    </a:cubicBezTo>
                    <a:lnTo>
                      <a:pt x="0" y="6187"/>
                    </a:lnTo>
                    <a:lnTo>
                      <a:pt x="1424" y="8792"/>
                    </a:lnTo>
                    <a:cubicBezTo>
                      <a:pt x="6324" y="8758"/>
                      <a:pt x="10364" y="4913"/>
                      <a:pt x="10640" y="24"/>
                    </a:cubicBezTo>
                    <a:lnTo>
                      <a:pt x="10640" y="24"/>
                    </a:lnTo>
                    <a:lnTo>
                      <a:pt x="8058" y="1436"/>
                    </a:lnTo>
                    <a:lnTo>
                      <a:pt x="5395" y="1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79"/>
              <p:cNvSpPr/>
              <p:nvPr/>
            </p:nvSpPr>
            <p:spPr>
              <a:xfrm>
                <a:off x="3736598" y="2343307"/>
                <a:ext cx="191707" cy="231686"/>
              </a:xfrm>
              <a:custGeom>
                <a:avLst/>
                <a:gdLst/>
                <a:ahLst/>
                <a:cxnLst/>
                <a:rect l="l" t="t" r="r" b="b"/>
                <a:pathLst>
                  <a:path w="8804" h="10640" extrusionOk="0">
                    <a:moveTo>
                      <a:pt x="2606" y="0"/>
                    </a:moveTo>
                    <a:lnTo>
                      <a:pt x="0" y="1435"/>
                    </a:lnTo>
                    <a:cubicBezTo>
                      <a:pt x="46" y="6335"/>
                      <a:pt x="3880" y="10364"/>
                      <a:pt x="8769" y="10639"/>
                    </a:cubicBezTo>
                    <a:lnTo>
                      <a:pt x="7357" y="8057"/>
                    </a:lnTo>
                    <a:lnTo>
                      <a:pt x="8803" y="5394"/>
                    </a:lnTo>
                    <a:cubicBezTo>
                      <a:pt x="6795" y="5142"/>
                      <a:pt x="5280" y="3455"/>
                      <a:pt x="5245" y="1435"/>
                    </a:cubicBezTo>
                    <a:lnTo>
                      <a:pt x="2606" y="0"/>
                    </a:ln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14" name="Google Shape;1014;p79"/>
            <p:cNvCxnSpPr/>
            <p:nvPr/>
          </p:nvCxnSpPr>
          <p:spPr>
            <a:xfrm rot="10800000">
              <a:off x="3087650" y="1899250"/>
              <a:ext cx="703200" cy="390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0C3B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15" name="Google Shape;1015;p79"/>
            <p:cNvCxnSpPr/>
            <p:nvPr/>
          </p:nvCxnSpPr>
          <p:spPr>
            <a:xfrm rot="10800000">
              <a:off x="5213341" y="3272050"/>
              <a:ext cx="883500" cy="331200"/>
            </a:xfrm>
            <a:prstGeom prst="bentConnector3">
              <a:avLst>
                <a:gd name="adj1" fmla="val 43415"/>
              </a:avLst>
            </a:prstGeom>
            <a:noFill/>
            <a:ln w="19050" cap="flat" cmpd="sng">
              <a:solidFill>
                <a:srgbClr val="0B539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016" name="Google Shape;1016;p79"/>
            <p:cNvCxnSpPr/>
            <p:nvPr/>
          </p:nvCxnSpPr>
          <p:spPr>
            <a:xfrm rot="10800000" flipH="1">
              <a:off x="5341316" y="1893350"/>
              <a:ext cx="755400" cy="390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017" name="Google Shape;1017;p79"/>
            <p:cNvCxnSpPr/>
            <p:nvPr/>
          </p:nvCxnSpPr>
          <p:spPr>
            <a:xfrm rot="10800000" flipH="1">
              <a:off x="3086300" y="3248100"/>
              <a:ext cx="705900" cy="372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3D85C6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018" name="Google Shape;1018;p79"/>
          <p:cNvGrpSpPr/>
          <p:nvPr/>
        </p:nvGrpSpPr>
        <p:grpSpPr>
          <a:xfrm>
            <a:off x="2581583" y="1544251"/>
            <a:ext cx="4014528" cy="2096360"/>
            <a:chOff x="2581583" y="1239451"/>
            <a:chExt cx="4014528" cy="2096360"/>
          </a:xfrm>
        </p:grpSpPr>
        <p:grpSp>
          <p:nvGrpSpPr>
            <p:cNvPr id="1019" name="Google Shape;1019;p79"/>
            <p:cNvGrpSpPr/>
            <p:nvPr/>
          </p:nvGrpSpPr>
          <p:grpSpPr>
            <a:xfrm>
              <a:off x="2581583" y="1239451"/>
              <a:ext cx="350302" cy="318241"/>
              <a:chOff x="-62518200" y="2692475"/>
              <a:chExt cx="318225" cy="289100"/>
            </a:xfrm>
          </p:grpSpPr>
          <p:sp>
            <p:nvSpPr>
              <p:cNvPr id="1020" name="Google Shape;1020;p79"/>
              <p:cNvSpPr/>
              <p:nvPr/>
            </p:nvSpPr>
            <p:spPr>
              <a:xfrm>
                <a:off x="-62518200" y="2692475"/>
                <a:ext cx="318225" cy="28910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1564" extrusionOk="0">
                    <a:moveTo>
                      <a:pt x="3750" y="851"/>
                    </a:moveTo>
                    <a:cubicBezTo>
                      <a:pt x="5420" y="851"/>
                      <a:pt x="6617" y="1513"/>
                      <a:pt x="6617" y="2112"/>
                    </a:cubicBezTo>
                    <a:cubicBezTo>
                      <a:pt x="6617" y="2679"/>
                      <a:pt x="5420" y="3309"/>
                      <a:pt x="3750" y="3309"/>
                    </a:cubicBezTo>
                    <a:cubicBezTo>
                      <a:pt x="2206" y="3309"/>
                      <a:pt x="851" y="2679"/>
                      <a:pt x="851" y="2112"/>
                    </a:cubicBezTo>
                    <a:cubicBezTo>
                      <a:pt x="851" y="1481"/>
                      <a:pt x="2112" y="851"/>
                      <a:pt x="3750" y="851"/>
                    </a:cubicBezTo>
                    <a:close/>
                    <a:moveTo>
                      <a:pt x="6617" y="3403"/>
                    </a:moveTo>
                    <a:lnTo>
                      <a:pt x="6617" y="3781"/>
                    </a:lnTo>
                    <a:cubicBezTo>
                      <a:pt x="5829" y="4222"/>
                      <a:pt x="5199" y="4884"/>
                      <a:pt x="4821" y="5672"/>
                    </a:cubicBezTo>
                    <a:cubicBezTo>
                      <a:pt x="4475" y="5766"/>
                      <a:pt x="4096" y="5766"/>
                      <a:pt x="3750" y="5766"/>
                    </a:cubicBezTo>
                    <a:cubicBezTo>
                      <a:pt x="2206" y="5766"/>
                      <a:pt x="851" y="5136"/>
                      <a:pt x="851" y="4506"/>
                    </a:cubicBezTo>
                    <a:lnTo>
                      <a:pt x="851" y="3403"/>
                    </a:lnTo>
                    <a:cubicBezTo>
                      <a:pt x="1639" y="3939"/>
                      <a:pt x="2742" y="4159"/>
                      <a:pt x="3750" y="4159"/>
                    </a:cubicBezTo>
                    <a:cubicBezTo>
                      <a:pt x="4727" y="4159"/>
                      <a:pt x="5829" y="3939"/>
                      <a:pt x="6617" y="3403"/>
                    </a:cubicBezTo>
                    <a:close/>
                    <a:moveTo>
                      <a:pt x="883" y="5913"/>
                    </a:moveTo>
                    <a:cubicBezTo>
                      <a:pt x="1396" y="6254"/>
                      <a:pt x="2361" y="6617"/>
                      <a:pt x="3750" y="6617"/>
                    </a:cubicBezTo>
                    <a:cubicBezTo>
                      <a:pt x="4033" y="6617"/>
                      <a:pt x="4254" y="6617"/>
                      <a:pt x="4538" y="6585"/>
                    </a:cubicBezTo>
                    <a:lnTo>
                      <a:pt x="4538" y="6585"/>
                    </a:lnTo>
                    <a:cubicBezTo>
                      <a:pt x="4475" y="6869"/>
                      <a:pt x="4475" y="7184"/>
                      <a:pt x="4475" y="7467"/>
                    </a:cubicBezTo>
                    <a:cubicBezTo>
                      <a:pt x="4475" y="7719"/>
                      <a:pt x="4506" y="7971"/>
                      <a:pt x="4538" y="8255"/>
                    </a:cubicBezTo>
                    <a:cubicBezTo>
                      <a:pt x="4317" y="8287"/>
                      <a:pt x="4033" y="8287"/>
                      <a:pt x="3781" y="8287"/>
                    </a:cubicBezTo>
                    <a:cubicBezTo>
                      <a:pt x="2269" y="8287"/>
                      <a:pt x="883" y="7656"/>
                      <a:pt x="883" y="7026"/>
                    </a:cubicBezTo>
                    <a:lnTo>
                      <a:pt x="883" y="5913"/>
                    </a:lnTo>
                    <a:close/>
                    <a:moveTo>
                      <a:pt x="851" y="8350"/>
                    </a:moveTo>
                    <a:cubicBezTo>
                      <a:pt x="1639" y="8917"/>
                      <a:pt x="2773" y="9106"/>
                      <a:pt x="3750" y="9106"/>
                    </a:cubicBezTo>
                    <a:cubicBezTo>
                      <a:pt x="4096" y="9106"/>
                      <a:pt x="4412" y="9074"/>
                      <a:pt x="4727" y="9043"/>
                    </a:cubicBezTo>
                    <a:cubicBezTo>
                      <a:pt x="4979" y="9547"/>
                      <a:pt x="5294" y="10019"/>
                      <a:pt x="5672" y="10397"/>
                    </a:cubicBezTo>
                    <a:cubicBezTo>
                      <a:pt x="5136" y="10649"/>
                      <a:pt x="4475" y="10775"/>
                      <a:pt x="3750" y="10775"/>
                    </a:cubicBezTo>
                    <a:cubicBezTo>
                      <a:pt x="2112" y="10775"/>
                      <a:pt x="851" y="10082"/>
                      <a:pt x="851" y="9547"/>
                    </a:cubicBezTo>
                    <a:lnTo>
                      <a:pt x="851" y="8350"/>
                    </a:lnTo>
                    <a:close/>
                    <a:moveTo>
                      <a:pt x="8570" y="4159"/>
                    </a:moveTo>
                    <a:cubicBezTo>
                      <a:pt x="10366" y="4159"/>
                      <a:pt x="11878" y="5640"/>
                      <a:pt x="11878" y="7467"/>
                    </a:cubicBezTo>
                    <a:cubicBezTo>
                      <a:pt x="11878" y="9263"/>
                      <a:pt x="10366" y="10775"/>
                      <a:pt x="8570" y="10775"/>
                    </a:cubicBezTo>
                    <a:cubicBezTo>
                      <a:pt x="6743" y="10775"/>
                      <a:pt x="5262" y="9263"/>
                      <a:pt x="5262" y="7467"/>
                    </a:cubicBezTo>
                    <a:cubicBezTo>
                      <a:pt x="5262" y="5609"/>
                      <a:pt x="6743" y="4159"/>
                      <a:pt x="8570" y="4159"/>
                    </a:cubicBezTo>
                    <a:close/>
                    <a:moveTo>
                      <a:pt x="3781" y="1"/>
                    </a:moveTo>
                    <a:cubicBezTo>
                      <a:pt x="1797" y="1"/>
                      <a:pt x="64" y="851"/>
                      <a:pt x="64" y="2112"/>
                    </a:cubicBezTo>
                    <a:lnTo>
                      <a:pt x="64" y="9547"/>
                    </a:lnTo>
                    <a:cubicBezTo>
                      <a:pt x="1" y="10082"/>
                      <a:pt x="442" y="10649"/>
                      <a:pt x="1230" y="11027"/>
                    </a:cubicBezTo>
                    <a:cubicBezTo>
                      <a:pt x="1891" y="11405"/>
                      <a:pt x="2805" y="11563"/>
                      <a:pt x="3750" y="11563"/>
                    </a:cubicBezTo>
                    <a:cubicBezTo>
                      <a:pt x="4790" y="11563"/>
                      <a:pt x="5735" y="11311"/>
                      <a:pt x="6428" y="10964"/>
                    </a:cubicBezTo>
                    <a:cubicBezTo>
                      <a:pt x="7058" y="11342"/>
                      <a:pt x="7814" y="11563"/>
                      <a:pt x="8602" y="11563"/>
                    </a:cubicBezTo>
                    <a:cubicBezTo>
                      <a:pt x="10870" y="11563"/>
                      <a:pt x="12729" y="9704"/>
                      <a:pt x="12729" y="7404"/>
                    </a:cubicBezTo>
                    <a:cubicBezTo>
                      <a:pt x="12729" y="5136"/>
                      <a:pt x="10870" y="3277"/>
                      <a:pt x="8602" y="3277"/>
                    </a:cubicBezTo>
                    <a:cubicBezTo>
                      <a:pt x="8192" y="3277"/>
                      <a:pt x="7846" y="3309"/>
                      <a:pt x="7499" y="3435"/>
                    </a:cubicBezTo>
                    <a:lnTo>
                      <a:pt x="7499" y="2049"/>
                    </a:lnTo>
                    <a:cubicBezTo>
                      <a:pt x="7499" y="1481"/>
                      <a:pt x="7058" y="914"/>
                      <a:pt x="6302" y="536"/>
                    </a:cubicBezTo>
                    <a:cubicBezTo>
                      <a:pt x="5640" y="158"/>
                      <a:pt x="4727" y="1"/>
                      <a:pt x="3781" y="1"/>
                    </a:cubicBezTo>
                    <a:close/>
                  </a:path>
                </a:pathLst>
              </a:custGeom>
              <a:solidFill>
                <a:srgbClr val="00C3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79"/>
              <p:cNvSpPr/>
              <p:nvPr/>
            </p:nvSpPr>
            <p:spPr>
              <a:xfrm>
                <a:off x="-62335475" y="2804325"/>
                <a:ext cx="62250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61" extrusionOk="0">
                    <a:moveTo>
                      <a:pt x="1261" y="0"/>
                    </a:moveTo>
                    <a:cubicBezTo>
                      <a:pt x="1009" y="0"/>
                      <a:pt x="820" y="189"/>
                      <a:pt x="820" y="410"/>
                    </a:cubicBezTo>
                    <a:lnTo>
                      <a:pt x="820" y="694"/>
                    </a:lnTo>
                    <a:cubicBezTo>
                      <a:pt x="348" y="851"/>
                      <a:pt x="1" y="1324"/>
                      <a:pt x="1" y="1891"/>
                    </a:cubicBezTo>
                    <a:cubicBezTo>
                      <a:pt x="1" y="2552"/>
                      <a:pt x="537" y="2930"/>
                      <a:pt x="978" y="3245"/>
                    </a:cubicBezTo>
                    <a:cubicBezTo>
                      <a:pt x="1293" y="3497"/>
                      <a:pt x="1639" y="3718"/>
                      <a:pt x="1639" y="3970"/>
                    </a:cubicBezTo>
                    <a:cubicBezTo>
                      <a:pt x="1671" y="4254"/>
                      <a:pt x="1482" y="4411"/>
                      <a:pt x="1261" y="4411"/>
                    </a:cubicBezTo>
                    <a:cubicBezTo>
                      <a:pt x="1009" y="4411"/>
                      <a:pt x="820" y="4191"/>
                      <a:pt x="820" y="3970"/>
                    </a:cubicBezTo>
                    <a:cubicBezTo>
                      <a:pt x="820" y="3718"/>
                      <a:pt x="631" y="3529"/>
                      <a:pt x="411" y="3529"/>
                    </a:cubicBezTo>
                    <a:cubicBezTo>
                      <a:pt x="190" y="3529"/>
                      <a:pt x="1" y="3718"/>
                      <a:pt x="1" y="3970"/>
                    </a:cubicBezTo>
                    <a:cubicBezTo>
                      <a:pt x="1" y="4506"/>
                      <a:pt x="348" y="4947"/>
                      <a:pt x="820" y="5136"/>
                    </a:cubicBezTo>
                    <a:lnTo>
                      <a:pt x="820" y="5419"/>
                    </a:lnTo>
                    <a:cubicBezTo>
                      <a:pt x="820" y="5671"/>
                      <a:pt x="1009" y="5860"/>
                      <a:pt x="1261" y="5860"/>
                    </a:cubicBezTo>
                    <a:cubicBezTo>
                      <a:pt x="1482" y="5860"/>
                      <a:pt x="1639" y="5671"/>
                      <a:pt x="1639" y="5419"/>
                    </a:cubicBezTo>
                    <a:lnTo>
                      <a:pt x="1639" y="5136"/>
                    </a:lnTo>
                    <a:cubicBezTo>
                      <a:pt x="2112" y="4978"/>
                      <a:pt x="2458" y="4506"/>
                      <a:pt x="2458" y="3970"/>
                    </a:cubicBezTo>
                    <a:cubicBezTo>
                      <a:pt x="2458" y="3308"/>
                      <a:pt x="1923" y="2899"/>
                      <a:pt x="1482" y="2584"/>
                    </a:cubicBezTo>
                    <a:cubicBezTo>
                      <a:pt x="1167" y="2363"/>
                      <a:pt x="820" y="2111"/>
                      <a:pt x="820" y="1891"/>
                    </a:cubicBezTo>
                    <a:cubicBezTo>
                      <a:pt x="820" y="1639"/>
                      <a:pt x="1009" y="1450"/>
                      <a:pt x="1261" y="1450"/>
                    </a:cubicBezTo>
                    <a:cubicBezTo>
                      <a:pt x="1482" y="1450"/>
                      <a:pt x="1639" y="1639"/>
                      <a:pt x="1639" y="1891"/>
                    </a:cubicBezTo>
                    <a:cubicBezTo>
                      <a:pt x="1639" y="2111"/>
                      <a:pt x="1860" y="2300"/>
                      <a:pt x="2049" y="2300"/>
                    </a:cubicBezTo>
                    <a:cubicBezTo>
                      <a:pt x="2269" y="2300"/>
                      <a:pt x="2490" y="2111"/>
                      <a:pt x="2490" y="1891"/>
                    </a:cubicBezTo>
                    <a:cubicBezTo>
                      <a:pt x="2490" y="1324"/>
                      <a:pt x="2112" y="883"/>
                      <a:pt x="1639" y="694"/>
                    </a:cubicBezTo>
                    <a:lnTo>
                      <a:pt x="1639" y="410"/>
                    </a:lnTo>
                    <a:cubicBezTo>
                      <a:pt x="1639" y="189"/>
                      <a:pt x="1450" y="0"/>
                      <a:pt x="1261" y="0"/>
                    </a:cubicBezTo>
                    <a:close/>
                  </a:path>
                </a:pathLst>
              </a:custGeom>
              <a:solidFill>
                <a:srgbClr val="00C3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2" name="Google Shape;1022;p79"/>
            <p:cNvGrpSpPr/>
            <p:nvPr/>
          </p:nvGrpSpPr>
          <p:grpSpPr>
            <a:xfrm>
              <a:off x="6266170" y="1254808"/>
              <a:ext cx="216463" cy="334038"/>
              <a:chOff x="-23917525" y="1970225"/>
              <a:chExt cx="191425" cy="295400"/>
            </a:xfrm>
          </p:grpSpPr>
          <p:sp>
            <p:nvSpPr>
              <p:cNvPr id="1023" name="Google Shape;1023;p79"/>
              <p:cNvSpPr/>
              <p:nvPr/>
            </p:nvSpPr>
            <p:spPr>
              <a:xfrm>
                <a:off x="-23917525" y="1970225"/>
                <a:ext cx="19142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7657" h="11816" extrusionOk="0">
                    <a:moveTo>
                      <a:pt x="6616" y="694"/>
                    </a:moveTo>
                    <a:cubicBezTo>
                      <a:pt x="6805" y="694"/>
                      <a:pt x="6963" y="851"/>
                      <a:pt x="6963" y="1072"/>
                    </a:cubicBezTo>
                    <a:lnTo>
                      <a:pt x="6963" y="1450"/>
                    </a:lnTo>
                    <a:lnTo>
                      <a:pt x="725" y="1450"/>
                    </a:lnTo>
                    <a:lnTo>
                      <a:pt x="725" y="1072"/>
                    </a:lnTo>
                    <a:cubicBezTo>
                      <a:pt x="725" y="851"/>
                      <a:pt x="883" y="694"/>
                      <a:pt x="1072" y="694"/>
                    </a:cubicBezTo>
                    <a:close/>
                    <a:moveTo>
                      <a:pt x="6994" y="2175"/>
                    </a:moveTo>
                    <a:lnTo>
                      <a:pt x="6994" y="8413"/>
                    </a:lnTo>
                    <a:lnTo>
                      <a:pt x="725" y="8413"/>
                    </a:lnTo>
                    <a:lnTo>
                      <a:pt x="725" y="2175"/>
                    </a:lnTo>
                    <a:close/>
                    <a:moveTo>
                      <a:pt x="6931" y="9106"/>
                    </a:moveTo>
                    <a:lnTo>
                      <a:pt x="6931" y="10838"/>
                    </a:lnTo>
                    <a:cubicBezTo>
                      <a:pt x="6931" y="11028"/>
                      <a:pt x="6774" y="11185"/>
                      <a:pt x="6585" y="11185"/>
                    </a:cubicBezTo>
                    <a:lnTo>
                      <a:pt x="1040" y="11185"/>
                    </a:lnTo>
                    <a:cubicBezTo>
                      <a:pt x="819" y="11185"/>
                      <a:pt x="662" y="11028"/>
                      <a:pt x="662" y="10838"/>
                    </a:cubicBezTo>
                    <a:lnTo>
                      <a:pt x="662" y="9106"/>
                    </a:lnTo>
                    <a:close/>
                    <a:moveTo>
                      <a:pt x="1040" y="1"/>
                    </a:moveTo>
                    <a:cubicBezTo>
                      <a:pt x="441" y="1"/>
                      <a:pt x="0" y="473"/>
                      <a:pt x="0" y="1009"/>
                    </a:cubicBezTo>
                    <a:lnTo>
                      <a:pt x="0" y="10775"/>
                    </a:lnTo>
                    <a:cubicBezTo>
                      <a:pt x="0" y="11374"/>
                      <a:pt x="473" y="11815"/>
                      <a:pt x="1040" y="11815"/>
                    </a:cubicBezTo>
                    <a:lnTo>
                      <a:pt x="6585" y="11815"/>
                    </a:lnTo>
                    <a:cubicBezTo>
                      <a:pt x="7184" y="11815"/>
                      <a:pt x="7593" y="11343"/>
                      <a:pt x="7593" y="10775"/>
                    </a:cubicBezTo>
                    <a:lnTo>
                      <a:pt x="7593" y="1009"/>
                    </a:lnTo>
                    <a:cubicBezTo>
                      <a:pt x="7656" y="473"/>
                      <a:pt x="7184" y="1"/>
                      <a:pt x="6585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79"/>
              <p:cNvSpPr/>
              <p:nvPr/>
            </p:nvSpPr>
            <p:spPr>
              <a:xfrm>
                <a:off x="-23882075" y="2041125"/>
                <a:ext cx="1213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4852" h="4853" extrusionOk="0">
                    <a:moveTo>
                      <a:pt x="2773" y="662"/>
                    </a:moveTo>
                    <a:lnTo>
                      <a:pt x="2773" y="1702"/>
                    </a:lnTo>
                    <a:cubicBezTo>
                      <a:pt x="2773" y="1891"/>
                      <a:pt x="2930" y="2048"/>
                      <a:pt x="3119" y="2048"/>
                    </a:cubicBezTo>
                    <a:lnTo>
                      <a:pt x="4127" y="2048"/>
                    </a:lnTo>
                    <a:lnTo>
                      <a:pt x="4127" y="2773"/>
                    </a:lnTo>
                    <a:lnTo>
                      <a:pt x="3119" y="2773"/>
                    </a:lnTo>
                    <a:cubicBezTo>
                      <a:pt x="2930" y="2773"/>
                      <a:pt x="2773" y="2962"/>
                      <a:pt x="2773" y="3151"/>
                    </a:cubicBezTo>
                    <a:lnTo>
                      <a:pt x="2773" y="4159"/>
                    </a:lnTo>
                    <a:lnTo>
                      <a:pt x="2048" y="4159"/>
                    </a:lnTo>
                    <a:lnTo>
                      <a:pt x="2048" y="3119"/>
                    </a:lnTo>
                    <a:cubicBezTo>
                      <a:pt x="2048" y="2899"/>
                      <a:pt x="1890" y="2741"/>
                      <a:pt x="1701" y="2741"/>
                    </a:cubicBezTo>
                    <a:lnTo>
                      <a:pt x="662" y="2741"/>
                    </a:lnTo>
                    <a:lnTo>
                      <a:pt x="662" y="2048"/>
                    </a:lnTo>
                    <a:lnTo>
                      <a:pt x="1701" y="2048"/>
                    </a:lnTo>
                    <a:cubicBezTo>
                      <a:pt x="1890" y="2048"/>
                      <a:pt x="2048" y="1891"/>
                      <a:pt x="2048" y="1702"/>
                    </a:cubicBezTo>
                    <a:lnTo>
                      <a:pt x="2048" y="662"/>
                    </a:lnTo>
                    <a:close/>
                    <a:moveTo>
                      <a:pt x="1733" y="0"/>
                    </a:moveTo>
                    <a:cubicBezTo>
                      <a:pt x="1544" y="0"/>
                      <a:pt x="1386" y="158"/>
                      <a:pt x="1386" y="347"/>
                    </a:cubicBezTo>
                    <a:lnTo>
                      <a:pt x="1386" y="1386"/>
                    </a:lnTo>
                    <a:lnTo>
                      <a:pt x="347" y="1386"/>
                    </a:lnTo>
                    <a:cubicBezTo>
                      <a:pt x="158" y="1386"/>
                      <a:pt x="0" y="1544"/>
                      <a:pt x="0" y="1733"/>
                    </a:cubicBezTo>
                    <a:lnTo>
                      <a:pt x="0" y="3119"/>
                    </a:lnTo>
                    <a:cubicBezTo>
                      <a:pt x="0" y="3308"/>
                      <a:pt x="158" y="3466"/>
                      <a:pt x="347" y="3466"/>
                    </a:cubicBezTo>
                    <a:lnTo>
                      <a:pt x="1386" y="3466"/>
                    </a:lnTo>
                    <a:lnTo>
                      <a:pt x="1386" y="4474"/>
                    </a:lnTo>
                    <a:cubicBezTo>
                      <a:pt x="1386" y="4694"/>
                      <a:pt x="1544" y="4852"/>
                      <a:pt x="1733" y="4852"/>
                    </a:cubicBezTo>
                    <a:lnTo>
                      <a:pt x="3119" y="4852"/>
                    </a:lnTo>
                    <a:cubicBezTo>
                      <a:pt x="3308" y="4852"/>
                      <a:pt x="3466" y="4694"/>
                      <a:pt x="3466" y="4474"/>
                    </a:cubicBezTo>
                    <a:lnTo>
                      <a:pt x="3466" y="3466"/>
                    </a:lnTo>
                    <a:lnTo>
                      <a:pt x="4505" y="3466"/>
                    </a:lnTo>
                    <a:cubicBezTo>
                      <a:pt x="4694" y="3466"/>
                      <a:pt x="4852" y="3308"/>
                      <a:pt x="4852" y="3119"/>
                    </a:cubicBezTo>
                    <a:lnTo>
                      <a:pt x="4852" y="1733"/>
                    </a:lnTo>
                    <a:cubicBezTo>
                      <a:pt x="4852" y="1544"/>
                      <a:pt x="4694" y="1386"/>
                      <a:pt x="4505" y="1386"/>
                    </a:cubicBezTo>
                    <a:lnTo>
                      <a:pt x="3466" y="1386"/>
                    </a:lnTo>
                    <a:lnTo>
                      <a:pt x="3466" y="347"/>
                    </a:lnTo>
                    <a:cubicBezTo>
                      <a:pt x="3466" y="158"/>
                      <a:pt x="3308" y="0"/>
                      <a:pt x="3119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79"/>
              <p:cNvSpPr/>
              <p:nvPr/>
            </p:nvSpPr>
            <p:spPr>
              <a:xfrm>
                <a:off x="-23839550" y="2214400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lnTo>
                      <a:pt x="1072" y="693"/>
                    </a:lnTo>
                    <a:cubicBezTo>
                      <a:pt x="1261" y="693"/>
                      <a:pt x="1418" y="536"/>
                      <a:pt x="1418" y="347"/>
                    </a:cubicBezTo>
                    <a:cubicBezTo>
                      <a:pt x="1418" y="158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6" name="Google Shape;1026;p79"/>
            <p:cNvGrpSpPr/>
            <p:nvPr/>
          </p:nvGrpSpPr>
          <p:grpSpPr>
            <a:xfrm>
              <a:off x="2592815" y="3006066"/>
              <a:ext cx="327823" cy="328695"/>
              <a:chOff x="-1333200" y="2770450"/>
              <a:chExt cx="291450" cy="292225"/>
            </a:xfrm>
          </p:grpSpPr>
          <p:sp>
            <p:nvSpPr>
              <p:cNvPr id="1027" name="Google Shape;1027;p79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5389" extrusionOk="0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B5394"/>
                  </a:solidFill>
                </a:endParaRPr>
              </a:p>
            </p:txBody>
          </p:sp>
          <p:sp>
            <p:nvSpPr>
              <p:cNvPr id="1028" name="Google Shape;1028;p79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B5394"/>
                  </a:solidFill>
                </a:endParaRPr>
              </a:p>
            </p:txBody>
          </p:sp>
        </p:grpSp>
        <p:sp>
          <p:nvSpPr>
            <p:cNvPr id="1029" name="Google Shape;1029;p79"/>
            <p:cNvSpPr/>
            <p:nvPr/>
          </p:nvSpPr>
          <p:spPr>
            <a:xfrm>
              <a:off x="6266176" y="3005012"/>
              <a:ext cx="329934" cy="330800"/>
            </a:xfrm>
            <a:custGeom>
              <a:avLst/>
              <a:gdLst/>
              <a:ahLst/>
              <a:cxnLst/>
              <a:rect l="l" t="t" r="r" b="b"/>
              <a:pathLst>
                <a:path w="11815" h="11846" extrusionOk="0">
                  <a:moveTo>
                    <a:pt x="5829" y="693"/>
                  </a:moveTo>
                  <a:cubicBezTo>
                    <a:pt x="6238" y="693"/>
                    <a:pt x="6553" y="1008"/>
                    <a:pt x="6553" y="1418"/>
                  </a:cubicBezTo>
                  <a:cubicBezTo>
                    <a:pt x="6553" y="1796"/>
                    <a:pt x="6238" y="2111"/>
                    <a:pt x="5829" y="2111"/>
                  </a:cubicBezTo>
                  <a:cubicBezTo>
                    <a:pt x="5451" y="2111"/>
                    <a:pt x="5136" y="1796"/>
                    <a:pt x="5136" y="1418"/>
                  </a:cubicBezTo>
                  <a:cubicBezTo>
                    <a:pt x="5136" y="1008"/>
                    <a:pt x="5482" y="693"/>
                    <a:pt x="5829" y="693"/>
                  </a:cubicBezTo>
                  <a:close/>
                  <a:moveTo>
                    <a:pt x="5829" y="2773"/>
                  </a:moveTo>
                  <a:cubicBezTo>
                    <a:pt x="6774" y="2773"/>
                    <a:pt x="7562" y="3560"/>
                    <a:pt x="7562" y="4568"/>
                  </a:cubicBezTo>
                  <a:lnTo>
                    <a:pt x="7562" y="4915"/>
                  </a:lnTo>
                  <a:lnTo>
                    <a:pt x="4096" y="4915"/>
                  </a:lnTo>
                  <a:lnTo>
                    <a:pt x="4096" y="4568"/>
                  </a:lnTo>
                  <a:cubicBezTo>
                    <a:pt x="4096" y="3560"/>
                    <a:pt x="4884" y="2773"/>
                    <a:pt x="5829" y="2773"/>
                  </a:cubicBezTo>
                  <a:close/>
                  <a:moveTo>
                    <a:pt x="2363" y="6963"/>
                  </a:moveTo>
                  <a:cubicBezTo>
                    <a:pt x="2773" y="6963"/>
                    <a:pt x="3088" y="7278"/>
                    <a:pt x="3088" y="7656"/>
                  </a:cubicBezTo>
                  <a:cubicBezTo>
                    <a:pt x="3088" y="8065"/>
                    <a:pt x="2773" y="8380"/>
                    <a:pt x="2363" y="8380"/>
                  </a:cubicBezTo>
                  <a:cubicBezTo>
                    <a:pt x="1985" y="8380"/>
                    <a:pt x="1670" y="8065"/>
                    <a:pt x="1670" y="7656"/>
                  </a:cubicBezTo>
                  <a:cubicBezTo>
                    <a:pt x="1670" y="7278"/>
                    <a:pt x="1985" y="6963"/>
                    <a:pt x="2363" y="6963"/>
                  </a:cubicBezTo>
                  <a:close/>
                  <a:moveTo>
                    <a:pt x="9357" y="6963"/>
                  </a:moveTo>
                  <a:cubicBezTo>
                    <a:pt x="9735" y="6963"/>
                    <a:pt x="10050" y="7278"/>
                    <a:pt x="10050" y="7656"/>
                  </a:cubicBezTo>
                  <a:cubicBezTo>
                    <a:pt x="10050" y="8065"/>
                    <a:pt x="9735" y="8380"/>
                    <a:pt x="9357" y="8380"/>
                  </a:cubicBezTo>
                  <a:cubicBezTo>
                    <a:pt x="8948" y="8380"/>
                    <a:pt x="8633" y="8065"/>
                    <a:pt x="8633" y="7656"/>
                  </a:cubicBezTo>
                  <a:cubicBezTo>
                    <a:pt x="8633" y="7278"/>
                    <a:pt x="8948" y="6963"/>
                    <a:pt x="9357" y="6963"/>
                  </a:cubicBezTo>
                  <a:close/>
                  <a:moveTo>
                    <a:pt x="2363" y="9042"/>
                  </a:moveTo>
                  <a:cubicBezTo>
                    <a:pt x="3308" y="9042"/>
                    <a:pt x="4096" y="9830"/>
                    <a:pt x="4096" y="10806"/>
                  </a:cubicBezTo>
                  <a:lnTo>
                    <a:pt x="4096" y="11184"/>
                  </a:lnTo>
                  <a:lnTo>
                    <a:pt x="630" y="11184"/>
                  </a:lnTo>
                  <a:lnTo>
                    <a:pt x="630" y="10806"/>
                  </a:lnTo>
                  <a:cubicBezTo>
                    <a:pt x="630" y="9830"/>
                    <a:pt x="1418" y="9042"/>
                    <a:pt x="2363" y="9042"/>
                  </a:cubicBezTo>
                  <a:close/>
                  <a:moveTo>
                    <a:pt x="9357" y="9042"/>
                  </a:moveTo>
                  <a:cubicBezTo>
                    <a:pt x="10302" y="9042"/>
                    <a:pt x="11090" y="9830"/>
                    <a:pt x="11090" y="10806"/>
                  </a:cubicBezTo>
                  <a:lnTo>
                    <a:pt x="11090" y="11184"/>
                  </a:lnTo>
                  <a:lnTo>
                    <a:pt x="7625" y="11184"/>
                  </a:lnTo>
                  <a:lnTo>
                    <a:pt x="7625" y="10806"/>
                  </a:lnTo>
                  <a:cubicBezTo>
                    <a:pt x="7625" y="9830"/>
                    <a:pt x="8412" y="9042"/>
                    <a:pt x="9357" y="9042"/>
                  </a:cubicBezTo>
                  <a:close/>
                  <a:moveTo>
                    <a:pt x="5892" y="0"/>
                  </a:moveTo>
                  <a:cubicBezTo>
                    <a:pt x="5136" y="0"/>
                    <a:pt x="4506" y="630"/>
                    <a:pt x="4506" y="1355"/>
                  </a:cubicBezTo>
                  <a:cubicBezTo>
                    <a:pt x="4506" y="1733"/>
                    <a:pt x="4632" y="2016"/>
                    <a:pt x="4852" y="2300"/>
                  </a:cubicBezTo>
                  <a:cubicBezTo>
                    <a:pt x="4033" y="2710"/>
                    <a:pt x="3466" y="3529"/>
                    <a:pt x="3466" y="4505"/>
                  </a:cubicBezTo>
                  <a:lnTo>
                    <a:pt x="3466" y="5230"/>
                  </a:lnTo>
                  <a:cubicBezTo>
                    <a:pt x="3466" y="5419"/>
                    <a:pt x="3623" y="5577"/>
                    <a:pt x="3844" y="5577"/>
                  </a:cubicBezTo>
                  <a:lnTo>
                    <a:pt x="5577" y="5577"/>
                  </a:lnTo>
                  <a:lnTo>
                    <a:pt x="5577" y="7152"/>
                  </a:lnTo>
                  <a:lnTo>
                    <a:pt x="3875" y="8822"/>
                  </a:lnTo>
                  <a:cubicBezTo>
                    <a:pt x="3749" y="8696"/>
                    <a:pt x="3592" y="8601"/>
                    <a:pt x="3434" y="8569"/>
                  </a:cubicBezTo>
                  <a:cubicBezTo>
                    <a:pt x="3686" y="8349"/>
                    <a:pt x="3781" y="8034"/>
                    <a:pt x="3781" y="7624"/>
                  </a:cubicBezTo>
                  <a:cubicBezTo>
                    <a:pt x="3781" y="6868"/>
                    <a:pt x="3151" y="6238"/>
                    <a:pt x="2426" y="6238"/>
                  </a:cubicBezTo>
                  <a:cubicBezTo>
                    <a:pt x="1670" y="6238"/>
                    <a:pt x="1040" y="6868"/>
                    <a:pt x="1040" y="7624"/>
                  </a:cubicBezTo>
                  <a:cubicBezTo>
                    <a:pt x="1040" y="7971"/>
                    <a:pt x="1166" y="8286"/>
                    <a:pt x="1387" y="8569"/>
                  </a:cubicBezTo>
                  <a:cubicBezTo>
                    <a:pt x="567" y="8979"/>
                    <a:pt x="0" y="9798"/>
                    <a:pt x="0" y="10775"/>
                  </a:cubicBezTo>
                  <a:lnTo>
                    <a:pt x="0" y="11499"/>
                  </a:lnTo>
                  <a:cubicBezTo>
                    <a:pt x="0" y="11688"/>
                    <a:pt x="158" y="11846"/>
                    <a:pt x="378" y="11846"/>
                  </a:cubicBezTo>
                  <a:lnTo>
                    <a:pt x="4474" y="11846"/>
                  </a:lnTo>
                  <a:cubicBezTo>
                    <a:pt x="4663" y="11846"/>
                    <a:pt x="4821" y="11688"/>
                    <a:pt x="4821" y="11499"/>
                  </a:cubicBezTo>
                  <a:lnTo>
                    <a:pt x="4821" y="10775"/>
                  </a:lnTo>
                  <a:cubicBezTo>
                    <a:pt x="4821" y="10239"/>
                    <a:pt x="4632" y="9704"/>
                    <a:pt x="4348" y="9326"/>
                  </a:cubicBezTo>
                  <a:lnTo>
                    <a:pt x="5860" y="7782"/>
                  </a:lnTo>
                  <a:lnTo>
                    <a:pt x="7404" y="9326"/>
                  </a:lnTo>
                  <a:cubicBezTo>
                    <a:pt x="7089" y="9704"/>
                    <a:pt x="6931" y="10239"/>
                    <a:pt x="6931" y="10775"/>
                  </a:cubicBezTo>
                  <a:lnTo>
                    <a:pt x="6931" y="11499"/>
                  </a:lnTo>
                  <a:cubicBezTo>
                    <a:pt x="6931" y="11688"/>
                    <a:pt x="7089" y="11846"/>
                    <a:pt x="7309" y="11846"/>
                  </a:cubicBezTo>
                  <a:lnTo>
                    <a:pt x="11468" y="11846"/>
                  </a:lnTo>
                  <a:cubicBezTo>
                    <a:pt x="11657" y="11846"/>
                    <a:pt x="11815" y="11688"/>
                    <a:pt x="11815" y="11499"/>
                  </a:cubicBezTo>
                  <a:lnTo>
                    <a:pt x="11815" y="10775"/>
                  </a:lnTo>
                  <a:cubicBezTo>
                    <a:pt x="11783" y="9830"/>
                    <a:pt x="11185" y="8979"/>
                    <a:pt x="10365" y="8569"/>
                  </a:cubicBezTo>
                  <a:cubicBezTo>
                    <a:pt x="10586" y="8349"/>
                    <a:pt x="10712" y="8034"/>
                    <a:pt x="10712" y="7624"/>
                  </a:cubicBezTo>
                  <a:cubicBezTo>
                    <a:pt x="10712" y="6868"/>
                    <a:pt x="10082" y="6238"/>
                    <a:pt x="9357" y="6238"/>
                  </a:cubicBezTo>
                  <a:cubicBezTo>
                    <a:pt x="8601" y="6238"/>
                    <a:pt x="7971" y="6868"/>
                    <a:pt x="7971" y="7624"/>
                  </a:cubicBezTo>
                  <a:cubicBezTo>
                    <a:pt x="7971" y="7971"/>
                    <a:pt x="8097" y="8286"/>
                    <a:pt x="8318" y="8569"/>
                  </a:cubicBezTo>
                  <a:cubicBezTo>
                    <a:pt x="8160" y="8664"/>
                    <a:pt x="8034" y="8727"/>
                    <a:pt x="7877" y="8822"/>
                  </a:cubicBezTo>
                  <a:lnTo>
                    <a:pt x="6207" y="7152"/>
                  </a:lnTo>
                  <a:lnTo>
                    <a:pt x="6207" y="5577"/>
                  </a:lnTo>
                  <a:lnTo>
                    <a:pt x="7940" y="5577"/>
                  </a:lnTo>
                  <a:cubicBezTo>
                    <a:pt x="8129" y="5577"/>
                    <a:pt x="8286" y="5419"/>
                    <a:pt x="8286" y="5230"/>
                  </a:cubicBezTo>
                  <a:lnTo>
                    <a:pt x="8286" y="4505"/>
                  </a:lnTo>
                  <a:cubicBezTo>
                    <a:pt x="8286" y="3529"/>
                    <a:pt x="7688" y="2710"/>
                    <a:pt x="6900" y="2300"/>
                  </a:cubicBezTo>
                  <a:cubicBezTo>
                    <a:pt x="7152" y="2080"/>
                    <a:pt x="7246" y="1764"/>
                    <a:pt x="7246" y="1355"/>
                  </a:cubicBezTo>
                  <a:cubicBezTo>
                    <a:pt x="7246" y="630"/>
                    <a:pt x="6616" y="0"/>
                    <a:pt x="5892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圖片 2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74" y="1118585"/>
            <a:ext cx="6651253" cy="3750038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>
          <a:xfrm>
            <a:off x="4362043" y="3215268"/>
            <a:ext cx="525103" cy="52510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847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8"/>
          <p:cNvSpPr txBox="1">
            <a:spLocks noGrp="1"/>
          </p:cNvSpPr>
          <p:nvPr>
            <p:ph type="ctrTitle"/>
          </p:nvPr>
        </p:nvSpPr>
        <p:spPr>
          <a:xfrm flipH="1">
            <a:off x="3680225" y="2540550"/>
            <a:ext cx="2113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Q&amp;A</a:t>
            </a:r>
          </a:p>
        </p:txBody>
      </p:sp>
      <p:sp>
        <p:nvSpPr>
          <p:cNvPr id="998" name="Google Shape;998;p78"/>
          <p:cNvSpPr txBox="1">
            <a:spLocks noGrp="1"/>
          </p:cNvSpPr>
          <p:nvPr>
            <p:ph type="title" idx="2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5003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33106" y="2208920"/>
            <a:ext cx="5342623" cy="896700"/>
          </a:xfrm>
        </p:spPr>
        <p:txBody>
          <a:bodyPr/>
          <a:lstStyle/>
          <a:p>
            <a:pPr algn="ctr"/>
            <a:r>
              <a:rPr lang="en-US" altLang="zh-TW" sz="3600" dirty="0"/>
              <a:t>Thanks </a:t>
            </a:r>
            <a:r>
              <a:rPr lang="en-US" altLang="zh-TW" sz="3600"/>
              <a:t>for </a:t>
            </a:r>
            <a:r>
              <a:rPr lang="en-US" altLang="zh-TW" sz="3600"/>
              <a:t>Y</a:t>
            </a:r>
            <a:r>
              <a:rPr lang="en-US" altLang="zh-TW" sz="3600" smtClean="0"/>
              <a:t>our </a:t>
            </a:r>
            <a:r>
              <a:rPr lang="en-US" altLang="zh-TW" sz="3600" dirty="0"/>
              <a:t>A</a:t>
            </a:r>
            <a:r>
              <a:rPr lang="en-US" altLang="zh-TW" sz="3600" smtClean="0"/>
              <a:t>ttention </a:t>
            </a:r>
            <a:r>
              <a:rPr lang="en-US" altLang="zh-TW" sz="3600" dirty="0" smtClean="0"/>
              <a:t>!!</a:t>
            </a:r>
            <a:endParaRPr lang="zh-TW" alt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>
            <a:spLocks noGrp="1"/>
          </p:cNvSpPr>
          <p:nvPr>
            <p:ph type="ctrTitle"/>
          </p:nvPr>
        </p:nvSpPr>
        <p:spPr>
          <a:xfrm flipH="1">
            <a:off x="2984157" y="1435700"/>
            <a:ext cx="2809868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dirty="0"/>
              <a:t>INTRODUCTION</a:t>
            </a:r>
          </a:p>
        </p:txBody>
      </p:sp>
      <p:sp>
        <p:nvSpPr>
          <p:cNvPr id="451" name="Google Shape;451;p56"/>
          <p:cNvSpPr txBox="1">
            <a:spLocks noGrp="1"/>
          </p:cNvSpPr>
          <p:nvPr>
            <p:ph type="title" idx="2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5"/>
          <p:cNvPicPr preferRelativeResize="0"/>
          <p:nvPr/>
        </p:nvPicPr>
        <p:blipFill rotWithShape="1">
          <a:blip r:embed="rId3">
            <a:alphaModFix/>
          </a:blip>
          <a:srcRect l="377" r="367"/>
          <a:stretch/>
        </p:blipFill>
        <p:spPr>
          <a:xfrm>
            <a:off x="0" y="0"/>
            <a:ext cx="8238624" cy="46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5"/>
          <p:cNvSpPr/>
          <p:nvPr/>
        </p:nvSpPr>
        <p:spPr>
          <a:xfrm flipH="1">
            <a:off x="13" y="0"/>
            <a:ext cx="8238600" cy="4669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5"/>
          <p:cNvSpPr/>
          <p:nvPr/>
        </p:nvSpPr>
        <p:spPr>
          <a:xfrm flipH="1">
            <a:off x="1158825" y="3827725"/>
            <a:ext cx="7985400" cy="13230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38" name="Google Shape;438;p55"/>
          <p:cNvSpPr/>
          <p:nvPr/>
        </p:nvSpPr>
        <p:spPr>
          <a:xfrm flipH="1">
            <a:off x="13" y="0"/>
            <a:ext cx="8238600" cy="4669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D5D5"/>
              </a:solidFill>
            </a:endParaRPr>
          </a:p>
        </p:txBody>
      </p:sp>
      <p:sp>
        <p:nvSpPr>
          <p:cNvPr id="439" name="Google Shape;439;p55"/>
          <p:cNvSpPr/>
          <p:nvPr/>
        </p:nvSpPr>
        <p:spPr>
          <a:xfrm flipH="1">
            <a:off x="200" y="0"/>
            <a:ext cx="8238600" cy="3765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41" name="Google Shape;441;p55"/>
          <p:cNvSpPr txBox="1">
            <a:spLocks noGrp="1"/>
          </p:cNvSpPr>
          <p:nvPr>
            <p:ph type="subTitle" idx="1"/>
          </p:nvPr>
        </p:nvSpPr>
        <p:spPr>
          <a:xfrm>
            <a:off x="466998" y="1605184"/>
            <a:ext cx="4595703" cy="2204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	The main asset we focused on this subject is the VIX Spot Index , also known as the measure of the stock market's expectation of volatility implied by S&amp;P 500 index options. However, VIX index is un-investable, here we chose 1-month constant maturity VIX Futures as an alternative.</a:t>
            </a:r>
            <a:endParaRPr lang="zh-TW" altLang="zh-TW" dirty="0"/>
          </a:p>
        </p:txBody>
      </p:sp>
      <p:sp>
        <p:nvSpPr>
          <p:cNvPr id="445" name="Google Shape;445;p55"/>
          <p:cNvSpPr txBox="1">
            <a:spLocks noGrp="1"/>
          </p:cNvSpPr>
          <p:nvPr>
            <p:ph type="ctrTitle" idx="2"/>
          </p:nvPr>
        </p:nvSpPr>
        <p:spPr>
          <a:xfrm>
            <a:off x="6050824" y="2588825"/>
            <a:ext cx="1104515" cy="3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VIX FUTURES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4209EF9-A71A-4C9F-BA7C-47D786AFF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360" y="1919550"/>
            <a:ext cx="1764236" cy="635125"/>
          </a:xfrm>
          <a:prstGeom prst="rect">
            <a:avLst/>
          </a:prstGeom>
        </p:spPr>
      </p:pic>
      <p:grpSp>
        <p:nvGrpSpPr>
          <p:cNvPr id="18" name="Google Shape;8893;p97">
            <a:extLst>
              <a:ext uri="{FF2B5EF4-FFF2-40B4-BE49-F238E27FC236}">
                <a16:creationId xmlns:a16="http://schemas.microsoft.com/office/drawing/2014/main" id="{3EB1AB38-CBC4-427B-AC52-B209E18239FE}"/>
              </a:ext>
            </a:extLst>
          </p:cNvPr>
          <p:cNvGrpSpPr/>
          <p:nvPr/>
        </p:nvGrpSpPr>
        <p:grpSpPr>
          <a:xfrm>
            <a:off x="6484363" y="2999475"/>
            <a:ext cx="332587" cy="329962"/>
            <a:chOff x="2508825" y="2318350"/>
            <a:chExt cx="297750" cy="295400"/>
          </a:xfrm>
        </p:grpSpPr>
        <p:sp>
          <p:nvSpPr>
            <p:cNvPr id="19" name="Google Shape;8894;p97">
              <a:extLst>
                <a:ext uri="{FF2B5EF4-FFF2-40B4-BE49-F238E27FC236}">
                  <a16:creationId xmlns:a16="http://schemas.microsoft.com/office/drawing/2014/main" id="{0EF7BE0A-FDE8-431B-AFB6-EFFE7EEBD8E5}"/>
                </a:ext>
              </a:extLst>
            </p:cNvPr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895;p97">
              <a:extLst>
                <a:ext uri="{FF2B5EF4-FFF2-40B4-BE49-F238E27FC236}">
                  <a16:creationId xmlns:a16="http://schemas.microsoft.com/office/drawing/2014/main" id="{0F2AC3F1-46C2-4753-A017-755BB487DFD3}"/>
                </a:ext>
              </a:extLst>
            </p:cNvPr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441;p55"/>
          <p:cNvSpPr txBox="1">
            <a:spLocks/>
          </p:cNvSpPr>
          <p:nvPr/>
        </p:nvSpPr>
        <p:spPr>
          <a:xfrm>
            <a:off x="740931" y="1123658"/>
            <a:ext cx="3627482" cy="72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800" dirty="0"/>
              <a:t>VIX</a:t>
            </a:r>
            <a:r>
              <a:rPr lang="zh-TW" altLang="en-US" sz="1800" dirty="0"/>
              <a:t> </a:t>
            </a:r>
            <a:r>
              <a:rPr lang="en-US" altLang="zh-TW" sz="1800" dirty="0"/>
              <a:t>Spot Index </a:t>
            </a:r>
            <a:r>
              <a:rPr lang="en-US" altLang="zh-TW" sz="1800" dirty="0">
                <a:sym typeface="Wingdings" panose="05000000000000000000" pitchFamily="2" charset="2"/>
              </a:rPr>
              <a:t> VIX Futures</a:t>
            </a:r>
            <a:endParaRPr lang="zh-TW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5573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DATASET BREAKOUT</a:t>
            </a:r>
          </a:p>
        </p:txBody>
      </p:sp>
      <p:sp>
        <p:nvSpPr>
          <p:cNvPr id="514" name="Google Shape;514;p61"/>
          <p:cNvSpPr txBox="1">
            <a:spLocks noGrp="1"/>
          </p:cNvSpPr>
          <p:nvPr>
            <p:ph type="title" idx="2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61" name="Google Shape;1061;p81"/>
          <p:cNvSpPr txBox="1">
            <a:spLocks noGrp="1"/>
          </p:cNvSpPr>
          <p:nvPr>
            <p:ph type="ctrTitle"/>
          </p:nvPr>
        </p:nvSpPr>
        <p:spPr>
          <a:xfrm>
            <a:off x="543697" y="376498"/>
            <a:ext cx="4154803" cy="585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VIX FUTURES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BA1F22-A3D6-4C34-8D44-A412F687B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00" y="1130479"/>
            <a:ext cx="6146285" cy="26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61" name="Google Shape;1061;p81"/>
          <p:cNvSpPr txBox="1">
            <a:spLocks noGrp="1"/>
          </p:cNvSpPr>
          <p:nvPr>
            <p:ph type="ctrTitle"/>
          </p:nvPr>
        </p:nvSpPr>
        <p:spPr>
          <a:xfrm>
            <a:off x="543697" y="376498"/>
            <a:ext cx="4154803" cy="585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VIX Vol. SURFACE</a:t>
            </a:r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796B86-9934-4772-B8E8-9D6769323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00" y="1130479"/>
            <a:ext cx="6145200" cy="24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5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61" name="Google Shape;1061;p81"/>
          <p:cNvSpPr txBox="1">
            <a:spLocks noGrp="1"/>
          </p:cNvSpPr>
          <p:nvPr>
            <p:ph type="ctrTitle"/>
          </p:nvPr>
        </p:nvSpPr>
        <p:spPr>
          <a:xfrm>
            <a:off x="543697" y="376498"/>
            <a:ext cx="4154803" cy="585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VIX &amp; VVIX</a:t>
            </a:r>
            <a:endParaRPr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C83DC6-84D7-4846-93CE-58EBB1360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00" y="935910"/>
            <a:ext cx="5400000" cy="166029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2847D0-4DE3-4D6E-A15D-711987A2E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00" y="2701442"/>
            <a:ext cx="5400000" cy="16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3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6"/>
          <p:cNvSpPr txBox="1">
            <a:spLocks noGrp="1"/>
          </p:cNvSpPr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FEATURE ENGINEERING</a:t>
            </a:r>
          </a:p>
        </p:txBody>
      </p:sp>
      <p:sp>
        <p:nvSpPr>
          <p:cNvPr id="654" name="Google Shape;654;p66"/>
          <p:cNvSpPr txBox="1">
            <a:spLocks noGrp="1"/>
          </p:cNvSpPr>
          <p:nvPr>
            <p:ph type="title" idx="2"/>
          </p:nvPr>
        </p:nvSpPr>
        <p:spPr>
          <a:xfrm>
            <a:off x="89196" y="34377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36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surance Pitc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420</Words>
  <Application>Microsoft Office PowerPoint</Application>
  <PresentationFormat>如螢幕大小 (16:9)</PresentationFormat>
  <Paragraphs>88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Squada One</vt:lpstr>
      <vt:lpstr>Arial</vt:lpstr>
      <vt:lpstr>Fira Sans Extra Condensed Medium</vt:lpstr>
      <vt:lpstr>Fira Sans Condensed Medium</vt:lpstr>
      <vt:lpstr>Wingdings</vt:lpstr>
      <vt:lpstr>Roboto Slab Light</vt:lpstr>
      <vt:lpstr>Fira Sans Extra Condensed</vt:lpstr>
      <vt:lpstr>新細明體</vt:lpstr>
      <vt:lpstr>Insurance Pitch by Slidesgo</vt:lpstr>
      <vt:lpstr>VIX Futures Prediction with Deep Learning Model-LSTM</vt:lpstr>
      <vt:lpstr>TABLE OF CONTENTS</vt:lpstr>
      <vt:lpstr>INTRODUCTION</vt:lpstr>
      <vt:lpstr>VIX FUTURES</vt:lpstr>
      <vt:lpstr>DATASET BREAKOUT</vt:lpstr>
      <vt:lpstr>VIX FUTURES</vt:lpstr>
      <vt:lpstr>VIX Vol. SURFACE</vt:lpstr>
      <vt:lpstr>VIX &amp; VVIX</vt:lpstr>
      <vt:lpstr>FEATURE ENGINEERING</vt:lpstr>
      <vt:lpstr>Features Overview</vt:lpstr>
      <vt:lpstr>TERM STRUCTURE</vt:lpstr>
      <vt:lpstr>Vol. SUFACE SKEWNESS</vt:lpstr>
      <vt:lpstr>MA Signals &amp; VIX Spot Index</vt:lpstr>
      <vt:lpstr>DEEP LEARNING MODEL - LSTM</vt:lpstr>
      <vt:lpstr>RNN Walkthrough</vt:lpstr>
      <vt:lpstr>LSTM Networks</vt:lpstr>
      <vt:lpstr>LSTM Networks</vt:lpstr>
      <vt:lpstr>LSTM Networks</vt:lpstr>
      <vt:lpstr>MODEL RESULT</vt:lpstr>
      <vt:lpstr>PREDICTED RESULT</vt:lpstr>
      <vt:lpstr>Q&amp;A</vt:lpstr>
      <vt:lpstr>Thanks for Your Attention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INSURANCE PLAN</dc:title>
  <dc:creator>Eric Su</dc:creator>
  <cp:lastModifiedBy>Kevin Huang</cp:lastModifiedBy>
  <cp:revision>41</cp:revision>
  <dcterms:modified xsi:type="dcterms:W3CDTF">2019-06-21T01:15:07Z</dcterms:modified>
</cp:coreProperties>
</file>